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_rels/notesSlide16.xml.rels" ContentType="application/vnd.openxmlformats-package.relationships+xml"/>
  <Override PartName="/ppt/notesSlides/_rels/notesSlide7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1.xml.rels" ContentType="application/vnd.openxmlformats-package.relationships+xml"/>
  <Override PartName="/ppt/notesSlides/_rels/notesSlide18.xml.rels" ContentType="application/vnd.openxmlformats-package.relationships+xml"/>
  <Override PartName="/ppt/notesSlides/_rels/notesSlide5.xml.rels" ContentType="application/vnd.openxmlformats-package.relationships+xml"/>
  <Override PartName="/ppt/notesSlides/_rels/notesSlide12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17.xml.rels" ContentType="application/vnd.openxmlformats-package.relationships+xml"/>
  <Override PartName="/ppt/notesSlides/_rels/notesSlide8.xml.rels" ContentType="application/vnd.openxmlformats-package.relationships+xml"/>
  <Override PartName="/ppt/notesSlides/_rels/notesSlide22.xml.rels" ContentType="application/vnd.openxmlformats-package.relationships+xml"/>
  <Override PartName="/ppt/notesSlides/_rels/notesSlide21.xml.rels" ContentType="application/vnd.openxmlformats-package.relationships+xml"/>
  <Override PartName="/ppt/notesSlides/_rels/notesSlide20.xml.rels" ContentType="application/vnd.openxmlformats-package.relationships+xml"/>
  <Override PartName="/ppt/notesSlides/_rels/notesSlide19.xml.rels" ContentType="application/vnd.openxmlformats-package.relationships+xml"/>
  <Override PartName="/ppt/notesSlides/_rels/notesSlide13.xml.rels" ContentType="application/vnd.openxmlformats-package.relationships+xml"/>
  <Override PartName="/ppt/notesSlides/_rels/notesSlide15.xml.rels" ContentType="application/vnd.openxmlformats-package.relationships+xml"/>
  <Override PartName="/ppt/notesSlides/_rels/notesSlide6.xml.rels" ContentType="application/vnd.openxmlformats-package.relationships+xml"/>
  <Override PartName="/ppt/notesSlides/notesSlide18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6.xml" ContentType="application/vnd.openxmlformats-officedocument.presentationml.notesSlide+xml"/>
  <Override PartName="/ppt/_rels/presentation.xml.rels" ContentType="application/vnd.openxmlformats-package.relationships+xml"/>
  <Override PartName="/ppt/media/image54.png" ContentType="image/png"/>
  <Override PartName="/ppt/media/image51.png" ContentType="image/png"/>
  <Override PartName="/ppt/media/image49.wmf" ContentType="image/x-wmf"/>
  <Override PartName="/ppt/media/media47.m4a" ContentType="audio/mp4"/>
  <Override PartName="/ppt/media/image46.wmf" ContentType="image/x-wmf"/>
  <Override PartName="/ppt/media/media53.m4a" ContentType="audio/mp4"/>
  <Override PartName="/ppt/media/image48.png" ContentType="image/png"/>
  <Override PartName="/ppt/media/media14.m4a" ContentType="audio/mp4"/>
  <Override PartName="/ppt/media/image55.wmf" ContentType="image/x-wmf"/>
  <Override PartName="/ppt/media/media36.m4a" ContentType="audio/mp4"/>
  <Override PartName="/ppt/media/image33.png" ContentType="image/png"/>
  <Override PartName="/ppt/media/image26.png" ContentType="image/png"/>
  <Override PartName="/ppt/media/image20.png" ContentType="image/png"/>
  <Override PartName="/ppt/media/image60.wmf" ContentType="image/x-wmf"/>
  <Override PartName="/ppt/media/media58.m4a" ContentType="audio/mp4"/>
  <Override PartName="/ppt/media/image56.wmf" ContentType="image/x-wmf"/>
  <Override PartName="/ppt/media/media19.m4a" ContentType="audio/mp4"/>
  <Override PartName="/ppt/media/image65.png" ContentType="image/png"/>
  <Override PartName="/ppt/media/image15.png" ContentType="image/png"/>
  <Override PartName="/ppt/media/image3.png" ContentType="image/png"/>
  <Override PartName="/ppt/media/media28.m4a" ContentType="audio/mp4"/>
  <Override PartName="/ppt/media/image31.png" ContentType="image/png"/>
  <Override PartName="/ppt/media/image29.png" ContentType="image/png"/>
  <Override PartName="/ppt/media/image2.png" ContentType="image/png"/>
  <Override PartName="/ppt/media/image62.png" ContentType="image/png"/>
  <Override PartName="/ppt/media/image64.png" ContentType="image/png"/>
  <Override PartName="/ppt/media/image27.png" ContentType="image/png"/>
  <Override PartName="/ppt/media/media4.m4a" ContentType="audio/mp4"/>
  <Override PartName="/ppt/media/image24.png" ContentType="image/png"/>
  <Override PartName="/ppt/media/media63.m4a" ContentType="audio/mp4"/>
  <Override PartName="/ppt/media/image59.png" ContentType="image/png"/>
  <Override PartName="/ppt/media/image22.png" ContentType="image/png"/>
  <Override PartName="/ppt/media/media61.m4a" ContentType="audio/mp4"/>
  <Override PartName="/ppt/media/media21.m4a" ContentType="audio/mp4"/>
  <Override PartName="/ppt/media/media44.m4a" ContentType="audio/mp4"/>
  <Override PartName="/ppt/media/image43.wmf" ContentType="image/x-wmf"/>
  <Override PartName="/ppt/media/image9.png" ContentType="image/png"/>
  <Override PartName="/ppt/media/image25.png" ContentType="image/png"/>
  <Override PartName="/ppt/media/media38.m4a" ContentType="audio/mp4"/>
  <Override PartName="/ppt/media/media23.m4a" ContentType="audio/mp4"/>
  <Override PartName="/ppt/media/image10.png" ContentType="image/png"/>
  <Override PartName="/ppt/media/image35.jpeg" ContentType="image/jpeg"/>
  <Override PartName="/ppt/media/image5.png" ContentType="image/png"/>
  <Override PartName="/ppt/media/image17.png" ContentType="image/png"/>
  <Override PartName="/ppt/media/image57.wmf" ContentType="image/x-wmf"/>
  <Override PartName="/ppt/media/media16.m4a" ContentType="audio/mp4"/>
  <Override PartName="/ppt/media/image1.png" ContentType="image/png"/>
  <Override PartName="/ppt/media/image13.png" ContentType="image/png"/>
  <Override PartName="/ppt/media/image7.png" ContentType="image/png"/>
  <Override PartName="/ppt/media/media6.m4a" ContentType="audio/mp4"/>
  <Override PartName="/ppt/media/image37.png" ContentType="image/png"/>
  <Override PartName="/ppt/media/image40.wmf" ContentType="image/x-wmf"/>
  <Override PartName="/ppt/media/image18.png" ContentType="image/png"/>
  <Override PartName="/ppt/media/image39.png" ContentType="image/png"/>
  <Override PartName="/ppt/media/media8.m4a" ContentType="audio/mp4"/>
  <Override PartName="/ppt/media/image34.wmf" ContentType="image/x-wmf"/>
  <Override PartName="/ppt/media/image12.png" ContentType="image/png"/>
  <Override PartName="/ppt/media/image52.wmf" ContentType="image/x-wmf"/>
  <Override PartName="/ppt/media/media11.m4a" ContentType="audio/mp4"/>
  <Override PartName="/ppt/media/image45.png" ContentType="image/png"/>
  <Override PartName="/ppt/media/media50.m4a" ContentType="audio/mp4"/>
  <Override PartName="/ppt/media/image30.png" ContentType="image/png"/>
  <Override PartName="/ppt/media/media32.m4a" ContentType="audio/mp4"/>
  <Override PartName="/ppt/media/media41.m4a" ContentType="audio/mp4"/>
  <Override PartName="/ppt/media/image42.png" ContentType="image/png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6.xml.rels" ContentType="application/vnd.openxmlformats-package.relationships+xml"/>
  <Override PartName="/ppt/slideLayouts/slideLayout2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presProps.xml" ContentType="application/vnd.openxmlformats-officedocument.presentationml.presPro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_rels/slide1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20.xml.rels" ContentType="application/vnd.openxmlformats-package.relationships+xml"/>
  <Override PartName="/ppt/slides/_rels/slide2.xml.rels" ContentType="application/vnd.openxmlformats-package.relationships+xml"/>
  <Override PartName="/ppt/slides/_rels/slide19.xml.rels" ContentType="application/vnd.openxmlformats-package.relationships+xml"/>
  <Override PartName="/ppt/slides/_rels/slide21.xml.rels" ContentType="application/vnd.openxmlformats-package.relationships+xml"/>
  <Override PartName="/ppt/slides/_rels/slide3.xml.rels" ContentType="application/vnd.openxmlformats-package.relationships+xml"/>
  <Override PartName="/ppt/slides/_rels/slide22.xml.rels" ContentType="application/vnd.openxmlformats-package.relationships+xml"/>
  <Override PartName="/ppt/slides/_rels/slide23.xml.rels" ContentType="application/vnd.openxmlformats-package.relationships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15.xml.rels" ContentType="application/vnd.openxmlformats-package.relationships+xml"/>
  <Override PartName="/ppt/slides/_rels/slide9.xml.rels" ContentType="application/vnd.openxmlformats-package.relationships+xml"/>
  <Override PartName="/ppt/slides/_rels/slide25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24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slide16.xml" ContentType="application/vnd.openxmlformats-officedocument.presentationml.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</p:sldIdLst>
  <p:sldSz cx="12192000" cy="68580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4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move the slide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28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400" spc="-1" strike="noStrike">
                <a:latin typeface="Times New Roman"/>
              </a:rPr>
              <a:t>&lt;header&gt;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29" name="PlaceHolder 4"/>
          <p:cNvSpPr>
            <a:spLocks noGrp="1"/>
          </p:cNvSpPr>
          <p:nvPr>
            <p:ph type="dt" idx="10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30" name="PlaceHolder 5"/>
          <p:cNvSpPr>
            <a:spLocks noGrp="1"/>
          </p:cNvSpPr>
          <p:nvPr>
            <p:ph type="ftr" idx="11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31" name="PlaceHolder 6"/>
          <p:cNvSpPr>
            <a:spLocks noGrp="1"/>
          </p:cNvSpPr>
          <p:nvPr>
            <p:ph type="sldNum" idx="12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fld id="{502382A8-4851-4DD5-BD3C-5D389587310D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
</Relationships>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
</Relationships>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
</Relationships>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
</Relationships>
</file>

<file path=ppt/notesSlides/_rels/notesSlide19.xml.rels><?xml version="1.0" encoding="UTF-8"?>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
</Relationships>
</file>

<file path=ppt/notesSlides/_rels/notesSlide20.xml.rels><?xml version="1.0" encoding="UTF-8"?>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
</Relationships>
</file>

<file path=ppt/notesSlides/_rels/notesSlide21.xml.rels><?xml version="1.0" encoding="UTF-8"?>
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
</Relationships>
</file>

<file path=ppt/notesSlides/_rels/notesSlide22.xml.rels><?xml version="1.0" encoding="UTF-8"?>
<Relationships xmlns="http://schemas.openxmlformats.org/package/2006/relationships"><Relationship Id="rId1" Type="http://schemas.openxmlformats.org/officeDocument/2006/relationships/slide" Target="../slides/slide22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38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-216000">
              <a:lnSpc>
                <a:spcPct val="100000"/>
              </a:lnSpc>
              <a:buNone/>
            </a:pPr>
            <a:r>
              <a:rPr b="0" lang="en-JP" sz="2000" spc="-1" strike="noStrike">
                <a:latin typeface="Arial"/>
              </a:rPr>
              <a:t>Hello everyone, my name is Shion Hosoda. I'm a graduate student from Waseda University in Japan.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It's a great pleasure to be given this opportunity to present today. I would like to talk about time-varying microbial interactions.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388" name="PlaceHolder 3"/>
          <p:cNvSpPr>
            <a:spLocks noGrp="1"/>
          </p:cNvSpPr>
          <p:nvPr>
            <p:ph type="sldNum" idx="19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4711F19A-535F-4E62-944A-6CA72F47E1E4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40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In Umibato algorithm, we use QMPs and timepoint information, which indicates when each profile was obtained.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Umibato has two steps.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The first step is the growth rate estimation using gaussian process regression GPR.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We estimate gradients of logarithmic quantitative abundances.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The second step is the interaction estimation using continuous-time regression hidden Markov model CTRHMM, which is proposed in this study.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Here, we can estimate time-varying microbial interactions.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We will describe the details of Umibato in this section.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403" name="PlaceHolder 3"/>
          <p:cNvSpPr>
            <a:spLocks noGrp="1"/>
          </p:cNvSpPr>
          <p:nvPr>
            <p:ph type="sldNum" idx="24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18EA61C7-319B-4086-AD8A-F97490655C0F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40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-216000">
              <a:lnSpc>
                <a:spcPct val="100000"/>
              </a:lnSpc>
              <a:buNone/>
            </a:pPr>
            <a:r>
              <a:rPr b="0" lang="en-US" sz="2000" spc="-1" strike="noStrike">
                <a:latin typeface="Arial"/>
              </a:rPr>
              <a:t>What's the gLVE-based method?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r>
              <a:rPr b="0" lang="en-US" sz="2000" spc="-1" strike="noStrike">
                <a:latin typeface="Arial"/>
              </a:rPr>
              <a:t>The gLVE is this equation.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r>
              <a:rPr b="0" lang="en-US" sz="2000" spc="-1" strike="noStrike">
                <a:latin typeface="Arial"/>
              </a:rPr>
              <a:t>Here, x i t is the i-th microbe's quantitative abundance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r>
              <a:rPr b="0" lang="en-US" sz="2000" spc="-1" strike="noStrike">
                <a:latin typeface="Arial"/>
              </a:rPr>
              <a:t>phi i j is an interaction parameter from the j-th microbe to the i-th microbe.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r>
              <a:rPr b="0" lang="en-US" sz="2000" spc="-1" strike="noStrike">
                <a:latin typeface="Arial"/>
              </a:rPr>
              <a:t>This equation represents that the time derivative of x i t is affected by other microbes' abundances.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r>
              <a:rPr b="0" lang="en-US" sz="2000" spc="-1" strike="noStrike">
                <a:latin typeface="Arial"/>
              </a:rPr>
              <a:t>It can be rewritten as follows.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r>
              <a:rPr b="0" lang="en-US" sz="2000" spc="-1" strike="noStrike">
                <a:latin typeface="Arial"/>
              </a:rPr>
              <a:t>Here, we used the definition of growth rate y i t.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r>
              <a:rPr b="0" lang="en-US" sz="2000" spc="-1" strike="noStrike">
                <a:latin typeface="Arial"/>
              </a:rPr>
              <a:t>y i t equals to time derivative of x i t divided by x i t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r>
              <a:rPr b="0" lang="en-US" sz="2000" spc="-1" strike="noStrike">
                <a:latin typeface="Arial"/>
              </a:rPr>
              <a:t>where x and y are given.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r>
              <a:rPr b="0" lang="en-US" sz="2000" spc="-1" strike="noStrike">
                <a:latin typeface="Arial"/>
              </a:rPr>
              <a:t>We will replace phi with phi t, which are depending on time t.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406" name="PlaceHolder 3"/>
          <p:cNvSpPr>
            <a:spLocks noGrp="1"/>
          </p:cNvSpPr>
          <p:nvPr>
            <p:ph type="sldNum" idx="25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15B3FD77-EFBA-4BF5-A585-BFE27978B515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40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-216000">
              <a:lnSpc>
                <a:spcPct val="100000"/>
              </a:lnSpc>
              <a:buNone/>
            </a:pPr>
            <a:r>
              <a:rPr b="0" lang="en-JP" sz="2000" spc="-1" strike="noStrike">
                <a:latin typeface="Arial"/>
              </a:rPr>
              <a:t>We used a summation of z k t phi k as phi t. here, z t indicates discrete states of interactions.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r>
              <a:rPr b="0" lang="en-JP" sz="2000" spc="-1" strike="noStrike">
                <a:latin typeface="Arial"/>
              </a:rPr>
              <a:t>Then, we obtained this formula.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r>
              <a:rPr b="0" lang="en-JP" sz="2000" spc="-1" strike="noStrike">
                <a:latin typeface="Arial"/>
              </a:rPr>
              <a:t>To construct a statistical model, we replaced functions of time t with variables.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r>
              <a:rPr b="0" lang="en-JP" sz="2000" spc="-1" strike="noStrike">
                <a:latin typeface="Arial"/>
              </a:rPr>
              <a:t>Then, we obtained this model.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r>
              <a:rPr b="0" lang="en-JP" sz="2000" spc="-1" strike="noStrike">
                <a:latin typeface="Arial"/>
              </a:rPr>
              <a:t>Here, we used vector inner product form including bias term.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r>
              <a:rPr b="0" lang="en-JP" sz="2000" spc="-1" strike="noStrike">
                <a:latin typeface="Arial"/>
              </a:rPr>
              <a:t>and epsilon is an error term.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r>
              <a:rPr b="0" lang="en-US" sz="2000" spc="-1" strike="noStrike">
                <a:latin typeface="Arial"/>
              </a:rPr>
              <a:t>In this model, the state determines which interaction parameters to use.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r>
              <a:rPr b="0" lang="en-JP" sz="2000" spc="-1" strike="noStrike">
                <a:latin typeface="Arial"/>
              </a:rPr>
              <a:t>We have introduced time-varying parameters into gLVE.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409" name="PlaceHolder 3"/>
          <p:cNvSpPr>
            <a:spLocks noGrp="1"/>
          </p:cNvSpPr>
          <p:nvPr>
            <p:ph type="sldNum" idx="26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F7305EF9-AEA5-4D2A-A0B5-FA582A0EEE4D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41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-216000">
              <a:lnSpc>
                <a:spcPct val="100000"/>
              </a:lnSpc>
              <a:buNone/>
            </a:pPr>
            <a:r>
              <a:rPr b="0" lang="en-JP" sz="2000" spc="-1" strike="noStrike">
                <a:latin typeface="Arial"/>
              </a:rPr>
              <a:t>Based on the statistical model, we proposed a Bayesian model whose generative process is like this.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r>
              <a:rPr b="0" lang="en-JP" sz="2000" spc="-1" strike="noStrike">
                <a:latin typeface="Arial"/>
              </a:rPr>
              <a:t>These are the prior distributions of interaction parameters.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r>
              <a:rPr b="0" lang="en-JP" sz="2000" spc="-1" strike="noStrike">
                <a:latin typeface="Arial"/>
              </a:rPr>
              <a:t>P(t) is a transition probability matrix depending time t, and it's computed from matrix exponentials of a product of a transition rate matrix Q and time t.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r>
              <a:rPr b="0" lang="en-JP" sz="2000" spc="-1" strike="noStrike">
                <a:latin typeface="Arial"/>
              </a:rPr>
              <a:t>interaction states z are generated from continuous-time Markov chain, and growth rates y are generated from normal distributions based on the gLVE.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r>
              <a:rPr b="0" lang="en-JP" sz="2000" spc="-1" strike="noStrike">
                <a:latin typeface="Arial"/>
              </a:rPr>
              <a:t>This is the CTRHMM. The parameters of CTRHMM can be estimated with a variational inference.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412" name="PlaceHolder 3"/>
          <p:cNvSpPr>
            <a:spLocks noGrp="1"/>
          </p:cNvSpPr>
          <p:nvPr>
            <p:ph type="sldNum" idx="27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E76CD997-ADA9-471F-B9C6-1FAD1A8C5B3F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1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41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-216000"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We conducted synthetic dataset experiments. </a:t>
            </a:r>
            <a:endParaRPr b="0" lang="en-US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Umibato was used in the two cases.</a:t>
            </a:r>
            <a:endParaRPr b="0" lang="en-US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The first case is the true model case. In this case, we used the true number of states.</a:t>
            </a:r>
            <a:endParaRPr b="0" lang="en-US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The second case is the practical case. In this case, we used a state deletion. To explain it briefly, it's the method to determine the number of states during the estimation.</a:t>
            </a:r>
            <a:endParaRPr b="0" lang="en-US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endParaRPr b="0" lang="en-US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This figure shows the mean of the Pearson's correlation coefficients between the true and estimated parameters. The </a:t>
            </a:r>
            <a:r>
              <a:rPr b="0" i="1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x</a:t>
            </a: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-axis indicates a synthetic dataset. The </a:t>
            </a:r>
            <a:r>
              <a:rPr b="0" i="1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y</a:t>
            </a: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-axis indicates the mean of the Pearson’s correlation coefficients of gLVE parameters of all observation points for the datasets. </a:t>
            </a:r>
            <a:endParaRPr b="0" lang="en-US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The six bars indicate Umibato in the true model case, Umibato in the practical case, and four conventional methods in order from left to right. </a:t>
            </a:r>
            <a:endParaRPr b="0" lang="en-US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Higher bars mean higher performances.</a:t>
            </a:r>
            <a:endParaRPr b="0" lang="en-US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endParaRPr b="0" lang="en-US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In Dataset1, which is generated from conventional glve, Umibato and the conventional methods have similar performances.</a:t>
            </a:r>
            <a:endParaRPr b="0" lang="en-US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On the other hand, in Dataset2 and 3, which consider multi-state, Umibato outperformed the conventional methods.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415" name="PlaceHolder 3"/>
          <p:cNvSpPr>
            <a:spLocks noGrp="1"/>
          </p:cNvSpPr>
          <p:nvPr>
            <p:ph type="sldNum" idx="28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63D26739-3312-4D6E-B16C-80928352C1E4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41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-216000"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A simple explanation would go something like this:</a:t>
            </a:r>
            <a:endParaRPr b="0" lang="en-US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endParaRPr b="0" lang="en-US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r>
              <a:rPr b="0" lang="en-JP" sz="2000" spc="-1" strike="noStrike">
                <a:latin typeface="+mn-lt"/>
                <a:ea typeface="+mn-ea"/>
              </a:rPr>
              <a:t>Seven mice were ingested bacteria orally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r>
              <a:rPr b="0" lang="en-US" sz="2000" spc="-1" strike="noStrike">
                <a:latin typeface="+mn-lt"/>
                <a:ea typeface="+mn-ea"/>
              </a:rPr>
              <a:t>Five of them were fed high fiber diets for five weeks. Then the diets were changed to low fiber diets for two weeks and changed back for two weeks.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r>
              <a:rPr b="0" lang="en-US" sz="2000" spc="-1" strike="noStrike">
                <a:latin typeface="+mn-lt"/>
                <a:ea typeface="+mn-ea"/>
              </a:rPr>
              <a:t>Two mice were only fed high fiber diet for five weeks as controls.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418" name="PlaceHolder 3"/>
          <p:cNvSpPr>
            <a:spLocks noGrp="1"/>
          </p:cNvSpPr>
          <p:nvPr>
            <p:ph type="sldNum" idx="29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233E81F1-3E9E-4021-B38B-B20748ADD338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1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42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-216000">
              <a:lnSpc>
                <a:spcPct val="100000"/>
              </a:lnSpc>
              <a:buNone/>
            </a:pPr>
            <a:r>
              <a:rPr b="0" lang="en-JP" sz="2000" spc="-1" strike="noStrike">
                <a:latin typeface="Arial"/>
              </a:rPr>
              <a:t>This figure shows the estimated interaction states.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r>
              <a:rPr b="0" lang="en-JP" sz="2000" spc="-1" strike="noStrike">
                <a:latin typeface="Arial"/>
              </a:rPr>
              <a:t>The x-axis indicates when each profile was obtained and The y-axis indicates State and when they were fed low-fiber diets.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r>
              <a:rPr b="0" lang="en-JP" sz="2000" spc="-1" strike="noStrike">
                <a:latin typeface="Arial"/>
              </a:rPr>
              <a:t>Subject 4 and 7 are control subjects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r>
              <a:rPr b="0" lang="en-JP" sz="2000" spc="-1" strike="noStrike">
                <a:latin typeface="Arial"/>
              </a:rPr>
              <a:t>We can see that State 5 was estimated near the low-fiber diet day. In addition, State 5 wasn't estimated in control subjects.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JP" sz="2000" spc="-1" strike="noStrike">
                <a:latin typeface="Arial"/>
              </a:rPr>
              <a:t>State 3 and 4 emerged other than the low-fiber diet days, that is, high fiber diet days.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JP" sz="2000" spc="-1" strike="noStrike">
                <a:latin typeface="Arial"/>
              </a:rPr>
              <a:t>States 1 and 2 were estimated near the start date.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421" name="PlaceHolder 3"/>
          <p:cNvSpPr>
            <a:spLocks noGrp="1"/>
          </p:cNvSpPr>
          <p:nvPr>
            <p:ph type="sldNum" idx="30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EAE0D622-C4DC-4624-B427-B08DB9F9AB60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1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42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-216000">
              <a:lnSpc>
                <a:spcPct val="100000"/>
              </a:lnSpc>
              <a:buNone/>
            </a:pPr>
            <a:r>
              <a:rPr b="0" lang="en-JP" sz="2000" spc="-1" strike="noStrike">
                <a:latin typeface="Arial"/>
              </a:rPr>
              <a:t>We can compute transition probability matrices corresponding to given time.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r>
              <a:rPr b="0" lang="en-JP" sz="2000" spc="-1" strike="noStrike">
                <a:latin typeface="Arial"/>
              </a:rPr>
              <a:t>This figure shows the estimated transition probability matrices for a day and a week on the left and right, respectively. 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r>
              <a:rPr b="0" lang="en-JP" sz="2000" spc="-1" strike="noStrike">
                <a:latin typeface="Arial"/>
              </a:rPr>
              <a:t>The x-axis indicates a destination state and the y-axis indicates a source state.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r>
              <a:rPr b="0" lang="en-JP" sz="2000" spc="-1" strike="noStrike">
                <a:latin typeface="Arial"/>
              </a:rPr>
              <a:t>For example, the probability of transition from State 1 to State 3 for a day is thirty percents.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r>
              <a:rPr b="0" lang="en-JP" sz="2000" spc="-1" strike="noStrike">
                <a:latin typeface="Arial"/>
              </a:rPr>
              <a:t>We can see that all states are likely to last for a day, but States 1 and 2 are not likely to last for a week.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r>
              <a:rPr b="0" lang="en-JP" sz="2000" spc="-1" strike="noStrike">
                <a:latin typeface="Arial"/>
              </a:rPr>
              <a:t>Therefore, States 3, 4, and 5 may be main interaction states.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424" name="PlaceHolder 3"/>
          <p:cNvSpPr>
            <a:spLocks noGrp="1"/>
          </p:cNvSpPr>
          <p:nvPr>
            <p:ph type="sldNum" idx="31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A070B162-3936-47D8-A518-B69570FF4E1D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1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42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-216000">
              <a:lnSpc>
                <a:spcPct val="100000"/>
              </a:lnSpc>
              <a:buNone/>
            </a:pPr>
            <a:r>
              <a:rPr b="0" lang="en-JP" sz="2000" spc="-1" strike="noStrike">
                <a:latin typeface="Arial"/>
              </a:rPr>
              <a:t>This figure shows the estimated microbial interaction networks corresponding to states.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r>
              <a:rPr b="0" lang="en-JP" sz="2000" spc="-1" strike="noStrike">
                <a:latin typeface="Arial"/>
              </a:rPr>
              <a:t>Each circle indicates a microbe. Each red arrow indicates a positive interaction. Each blue T-shaped edges indicates a negative interaction.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r>
              <a:rPr b="0" lang="en-JP" sz="2000" spc="-1" strike="noStrike">
                <a:latin typeface="Arial"/>
              </a:rPr>
              <a:t>Several parasitism relationships were observed. 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r>
              <a:rPr b="0" lang="en-JP" sz="2000" spc="-1" strike="noStrike">
                <a:latin typeface="Arial"/>
              </a:rPr>
              <a:t>For example, In the state 5, we can see 4 parasitism relationships.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427" name="PlaceHolder 3"/>
          <p:cNvSpPr>
            <a:spLocks noGrp="1"/>
          </p:cNvSpPr>
          <p:nvPr>
            <p:ph type="sldNum" idx="32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2DA63953-0220-41A9-92D0-C37AE87E4F9D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2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42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-216000">
              <a:lnSpc>
                <a:spcPct val="100000"/>
              </a:lnSpc>
              <a:buNone/>
            </a:pPr>
            <a:r>
              <a:rPr b="0" lang="en-JP" sz="2000" spc="-1" strike="noStrike">
                <a:latin typeface="Arial"/>
              </a:rPr>
              <a:t>To summarize our results so far, 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r>
              <a:rPr b="0" lang="en-JP" sz="2000" spc="-1" strike="noStrike">
                <a:latin typeface="Arial"/>
              </a:rPr>
              <a:t>When a mouse were fed a high fiber diet, State 3 and 4 transition to each other.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r>
              <a:rPr b="0" lang="en-JP" sz="2000" spc="-1" strike="noStrike">
                <a:latin typeface="Arial"/>
              </a:rPr>
              <a:t>Changing the diet to low-fiber makes states transition to State 5.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r>
              <a:rPr b="0" lang="en-JP" sz="2000" spc="-1" strike="noStrike">
                <a:latin typeface="Arial"/>
              </a:rPr>
              <a:t>Returning the diet to high-fiber makes states transition to State 3 and 4.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430" name="PlaceHolder 3"/>
          <p:cNvSpPr>
            <a:spLocks noGrp="1"/>
          </p:cNvSpPr>
          <p:nvPr>
            <p:ph type="sldNum" idx="33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785C1D8A-D9CC-4A12-8A40-5672DAA65E87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2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43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-216000">
              <a:lnSpc>
                <a:spcPct val="100000"/>
              </a:lnSpc>
              <a:buNone/>
            </a:pPr>
            <a:r>
              <a:rPr b="0" lang="en-JP" sz="2000" spc="-1" strike="noStrike">
                <a:latin typeface="Arial"/>
              </a:rPr>
              <a:t>We simulated state trajectories and microbial abundances stochastically to assess the effect of long-term low-fiber diet.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r>
              <a:rPr b="0" lang="en-JP" sz="2000" spc="-1" strike="noStrike">
                <a:latin typeface="Arial"/>
              </a:rPr>
              <a:t>This figure shows simulated interaction states and microbial abundances. The x-axis indicates elapsed days in this simulation, and the y-axis indicates simulated states and abundances.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JP" sz="2000" spc="-1" strike="noStrike">
                <a:latin typeface="Arial"/>
              </a:rPr>
              <a:t>For the first 20 days, interaction states were fixed to State 5 as a state of low-fiber diet.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JP" sz="2000" spc="-1" strike="noStrike">
                <a:latin typeface="Arial"/>
              </a:rPr>
              <a:t>We can see that some microbes were eliminated, for example, Strain6 and Strain9.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JP" sz="2000" spc="-1" strike="noStrike">
                <a:latin typeface="Arial"/>
              </a:rPr>
              <a:t>Therefore, Long-term low-fiber diet may lead to irreversible decrease in diversity of microbiota.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433" name="PlaceHolder 3"/>
          <p:cNvSpPr>
            <a:spLocks noGrp="1"/>
          </p:cNvSpPr>
          <p:nvPr>
            <p:ph type="sldNum" idx="34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AEFDCDFE-29FE-46F4-9B86-4753D3E1AEB3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2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43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-216000">
              <a:lnSpc>
                <a:spcPct val="100000"/>
              </a:lnSpc>
              <a:buNone/>
            </a:pPr>
            <a:r>
              <a:rPr b="0" lang="en-JP" sz="2000" spc="-1" strike="noStrike">
                <a:latin typeface="Arial"/>
              </a:rPr>
              <a:t>There are some future works.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r>
              <a:rPr b="0" lang="en-JP" sz="2000" spc="-1" strike="noStrike">
                <a:latin typeface="Arial"/>
              </a:rPr>
              <a:t>The first one is the model selection, that is, determining the number of states.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r>
              <a:rPr b="0" lang="en-JP" sz="2000" spc="-1" strike="noStrike">
                <a:latin typeface="Arial"/>
              </a:rPr>
              <a:t>The second one is extending the model.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r>
              <a:rPr b="0" lang="en-JP" sz="2000" spc="-1" strike="noStrike">
                <a:latin typeface="Arial"/>
              </a:rPr>
              <a:t>For example, we can consider the error of QMPs by extending the CTRHMM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436" name="PlaceHolder 3"/>
          <p:cNvSpPr>
            <a:spLocks noGrp="1"/>
          </p:cNvSpPr>
          <p:nvPr>
            <p:ph type="sldNum" idx="35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E4C6B05F-F9C3-4C56-8795-9D9906AAE2EF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39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-216000">
              <a:lnSpc>
                <a:spcPct val="100000"/>
              </a:lnSpc>
              <a:buNone/>
            </a:pPr>
            <a:r>
              <a:rPr b="0" lang="en-JP" sz="2000" spc="-1" strike="noStrike">
                <a:latin typeface="Arial"/>
              </a:rPr>
              <a:t>For example, this figure shows estimated microbial interaction networks in the human gut microbiome.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r>
              <a:rPr b="0" lang="en-JP" sz="2000" spc="-1" strike="noStrike">
                <a:latin typeface="Arial"/>
              </a:rPr>
              <a:t>The left one is of controls and the right one is of cases.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r>
              <a:rPr b="0" lang="en-JP" sz="2000" spc="-1" strike="noStrike">
                <a:latin typeface="Arial"/>
              </a:rPr>
              <a:t>We can see that they have several different edges in cases and controls.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91" name="PlaceHolder 3"/>
          <p:cNvSpPr>
            <a:spLocks noGrp="1"/>
          </p:cNvSpPr>
          <p:nvPr>
            <p:ph type="sldNum" idx="20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FDF68501-79E2-44AB-ACE7-09A443D1DBAF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39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-216000">
              <a:lnSpc>
                <a:spcPct val="100000"/>
              </a:lnSpc>
              <a:buNone/>
            </a:pPr>
            <a:r>
              <a:rPr b="0" lang="en-JP" sz="2000" spc="-1" strike="noStrike">
                <a:latin typeface="Arial"/>
              </a:rPr>
              <a:t>The gLVE-based method enables estimating directed microbial interaction networks.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r>
              <a:rPr b="0" lang="en-JP" sz="2000" spc="-1" strike="noStrike">
                <a:latin typeface="Arial"/>
              </a:rPr>
              <a:t>This figure shows a directed microbial interaction network. We can see some relationships between microbes.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r>
              <a:rPr b="0" lang="en-US" sz="2000" spc="-1" strike="noStrike">
                <a:latin typeface="Arial"/>
              </a:rPr>
              <a:t>Symbiosis is a relationship in which microbes contribute to each other's increase.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Competition is a relationship in which microbes contribute to each other's decrease.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JP" sz="2000" spc="-1" strike="noStrike">
                <a:latin typeface="Arial"/>
              </a:rPr>
              <a:t>Parasitism is a relationship between A and B where A contributes to B's increase and B contributes to A's decrease.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JP" sz="2000" spc="-1" strike="noStrike">
                <a:latin typeface="Arial"/>
              </a:rPr>
              <a:t>These relationships are useful for revealing microbiota and the gLVE-based method have been widely used.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JP" sz="2000" spc="-1" strike="noStrike">
                <a:latin typeface="Arial"/>
              </a:rPr>
              <a:t>I'll explain the details of this method later.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94" name="PlaceHolder 3"/>
          <p:cNvSpPr>
            <a:spLocks noGrp="1"/>
          </p:cNvSpPr>
          <p:nvPr>
            <p:ph type="sldNum" idx="21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7C296A3B-EFAD-4D53-8CB9-69B0363469A0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39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-216000">
              <a:lnSpc>
                <a:spcPct val="100000"/>
              </a:lnSpc>
              <a:buNone/>
            </a:pPr>
            <a:r>
              <a:rPr b="0" lang="en-JP" sz="2000" spc="-1" strike="noStrike">
                <a:latin typeface="Arial"/>
              </a:rPr>
              <a:t>However, conventional glve-based methods cannot estimate time-varying microbial interactions.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r>
              <a:rPr b="0" lang="en-JP" sz="2000" spc="-1" strike="noStrike">
                <a:latin typeface="Arial"/>
              </a:rPr>
              <a:t>This illustration shows estimation of conventional glve-based methods.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r>
              <a:rPr b="0" lang="en-JP" sz="2000" spc="-1" strike="noStrike">
                <a:latin typeface="Arial"/>
              </a:rPr>
              <a:t>In this illustration, the axis indicates time, and each square indicates estimated microbial interaction network at each timepoint. Each circle in the square indicates microbe.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r>
              <a:rPr b="0" lang="en-JP" sz="2000" spc="-1" strike="noStrike">
                <a:latin typeface="Arial"/>
              </a:rPr>
              <a:t>Like this illustration, glve assumes constant microbial interactions throughout all timepoints.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97" name="PlaceHolder 3"/>
          <p:cNvSpPr>
            <a:spLocks noGrp="1"/>
          </p:cNvSpPr>
          <p:nvPr>
            <p:ph type="sldNum" idx="22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BA8E4CBB-DA9E-41F8-B4B0-1EEF0DF53678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39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-216000">
              <a:lnSpc>
                <a:spcPct val="100000"/>
              </a:lnSpc>
              <a:buNone/>
            </a:pPr>
            <a:r>
              <a:rPr b="0" lang="en-JP" sz="2000" spc="-1" strike="noStrike">
                <a:latin typeface="Arial"/>
              </a:rPr>
              <a:t>Depending on the conditions of the enviroment, microbial interactions can change.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r>
              <a:rPr b="0" lang="en-JP" sz="2000" spc="-1" strike="noStrike">
                <a:latin typeface="Arial"/>
              </a:rPr>
              <a:t>For example, it is reported that microbial interactions differ in environments that contain different nutrients.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r>
              <a:rPr b="0" lang="en-JP" sz="2000" spc="-1" strike="noStrike">
                <a:latin typeface="Arial"/>
              </a:rPr>
              <a:t>Therefore, the inability to estimate time-varying microbial interactions is a critical limitation.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r>
              <a:rPr b="0" lang="en-JP" sz="2000" spc="-1" strike="noStrike">
                <a:latin typeface="Arial"/>
              </a:rPr>
              <a:t>The aim of this study is to estimate time-varying microbial interactions.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400" name="PlaceHolder 3"/>
          <p:cNvSpPr>
            <a:spLocks noGrp="1"/>
          </p:cNvSpPr>
          <p:nvPr>
            <p:ph type="sldNum" idx="23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A1062715-9C8B-4CFB-BE03-5172048F327A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2EBB3B0F-9EA2-431E-8CF3-1F39E94FEEE9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1338840" y="3600"/>
            <a:ext cx="1085256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A3AF9630-2A7B-4BC9-8DE5-788340361A16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1338840" y="3600"/>
            <a:ext cx="1085256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5"/>
          <p:cNvSpPr>
            <a:spLocks noGrp="1"/>
          </p:cNvSpPr>
          <p:nvPr>
            <p:ph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D1CD96E9-1306-4397-86A0-215ACAAF82EB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1338840" y="3600"/>
            <a:ext cx="1085256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6"/>
          <p:cNvSpPr>
            <a:spLocks noGrp="1"/>
          </p:cNvSpPr>
          <p:nvPr>
            <p:ph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7"/>
          <p:cNvSpPr>
            <a:spLocks noGrp="1"/>
          </p:cNvSpPr>
          <p:nvPr>
            <p:ph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1BC6D219-6A00-4BAC-B4E1-3409B8C78797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EAC3E7B2-F0A5-4A98-89F7-6B403E254E31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1338840" y="3600"/>
            <a:ext cx="1085256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E0871306-9E5F-476D-B4F5-6F9756D893E6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1338840" y="3600"/>
            <a:ext cx="1085256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075FBEC2-AA76-4F62-9A08-0484BB72EE35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1338840" y="3600"/>
            <a:ext cx="1085256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BB7B1EA3-A27A-4ACC-BBA1-196EB8AFE0CD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1338840" y="3600"/>
            <a:ext cx="1085256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F8819DF6-F6F4-4635-8236-F4A75DD3CC37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subTitle"/>
          </p:nvPr>
        </p:nvSpPr>
        <p:spPr>
          <a:xfrm>
            <a:off x="1338840" y="3600"/>
            <a:ext cx="10852560" cy="614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6BB6286E-6CA1-4F17-BC1C-17011CD560EB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1338840" y="3600"/>
            <a:ext cx="1085256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23A230CB-6EC7-4B06-A3AF-953E26F03562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1338840" y="3600"/>
            <a:ext cx="1085256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0733D545-B788-425A-BD89-C91C06312CB6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1338840" y="3600"/>
            <a:ext cx="1085256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EA1A15F1-CA9E-4816-A73C-5FC57D5798EB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1338840" y="3600"/>
            <a:ext cx="1085256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7F4D19EB-C223-4A0D-9E1D-E75998D0CC96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1338840" y="3600"/>
            <a:ext cx="1085256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A994C6D5-2B8D-493B-BE12-A253582BD9B8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1338840" y="3600"/>
            <a:ext cx="1085256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5"/>
          <p:cNvSpPr>
            <a:spLocks noGrp="1"/>
          </p:cNvSpPr>
          <p:nvPr>
            <p:ph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B6FBDF67-D11B-4389-9C1E-8BCA02BDC841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1338840" y="3600"/>
            <a:ext cx="1085256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3"/>
          <p:cNvSpPr>
            <a:spLocks noGrp="1"/>
          </p:cNvSpPr>
          <p:nvPr>
            <p:ph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4"/>
          <p:cNvSpPr>
            <a:spLocks noGrp="1"/>
          </p:cNvSpPr>
          <p:nvPr>
            <p:ph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PlaceHolder 5"/>
          <p:cNvSpPr>
            <a:spLocks noGrp="1"/>
          </p:cNvSpPr>
          <p:nvPr>
            <p:ph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PlaceHolder 6"/>
          <p:cNvSpPr>
            <a:spLocks noGrp="1"/>
          </p:cNvSpPr>
          <p:nvPr>
            <p:ph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PlaceHolder 7"/>
          <p:cNvSpPr>
            <a:spLocks noGrp="1"/>
          </p:cNvSpPr>
          <p:nvPr>
            <p:ph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28F4CF36-47D8-41D1-9FAA-1246013C9E0A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726E845F-AF39-43B6-9A06-8112A413E870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1338840" y="3600"/>
            <a:ext cx="1085256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0545A867-2B6B-4633-BB37-30D29D7DD3AA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1338840" y="3600"/>
            <a:ext cx="1085256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F38CC24C-A933-4A0A-AF3C-EFB63945364F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1338840" y="3600"/>
            <a:ext cx="1085256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0FCB73F6-6F84-4721-8607-B1D70B548DAE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1338840" y="3600"/>
            <a:ext cx="1085256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0F8C5A47-3689-4B22-9AA2-DB3DE4C52A64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1338840" y="3600"/>
            <a:ext cx="1085256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067D70BA-8CC3-4B97-A8C1-83D859B4F2D8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subTitle"/>
          </p:nvPr>
        </p:nvSpPr>
        <p:spPr>
          <a:xfrm>
            <a:off x="1338840" y="3600"/>
            <a:ext cx="10852560" cy="614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AE68F63C-FDE1-4EC9-BB05-E7C515D132C0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1338840" y="3600"/>
            <a:ext cx="1085256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BDADB157-9873-4BFB-8E25-5DFF6FA1EFDA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1338840" y="3600"/>
            <a:ext cx="1085256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" name="PlaceHolder 4"/>
          <p:cNvSpPr>
            <a:spLocks noGrp="1"/>
          </p:cNvSpPr>
          <p:nvPr>
            <p:ph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4426290F-712A-4222-A97F-1A82C409D522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1338840" y="3600"/>
            <a:ext cx="1085256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F36FC0D6-190E-4F05-BE09-54BB5B1974C8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1338840" y="3600"/>
            <a:ext cx="1085256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B6A2743A-3F10-4717-AEED-1FEF0A3B85D2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1338840" y="3600"/>
            <a:ext cx="1085256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" name="PlaceHolder 5"/>
          <p:cNvSpPr>
            <a:spLocks noGrp="1"/>
          </p:cNvSpPr>
          <p:nvPr>
            <p:ph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26E79A88-ECCF-4391-95E6-F8A879DC624D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1338840" y="3600"/>
            <a:ext cx="1085256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PlaceHolder 3"/>
          <p:cNvSpPr>
            <a:spLocks noGrp="1"/>
          </p:cNvSpPr>
          <p:nvPr>
            <p:ph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" name="PlaceHolder 4"/>
          <p:cNvSpPr>
            <a:spLocks noGrp="1"/>
          </p:cNvSpPr>
          <p:nvPr>
            <p:ph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3" name="PlaceHolder 5"/>
          <p:cNvSpPr>
            <a:spLocks noGrp="1"/>
          </p:cNvSpPr>
          <p:nvPr>
            <p:ph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4" name="PlaceHolder 6"/>
          <p:cNvSpPr>
            <a:spLocks noGrp="1"/>
          </p:cNvSpPr>
          <p:nvPr>
            <p:ph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5" name="PlaceHolder 7"/>
          <p:cNvSpPr>
            <a:spLocks noGrp="1"/>
          </p:cNvSpPr>
          <p:nvPr>
            <p:ph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ED3BCBF9-208A-4AA7-BA1E-094B3C63C54E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1338840" y="3600"/>
            <a:ext cx="1085256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04C23918-40F1-43BE-80F9-CE91161D2BF3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1338840" y="3600"/>
            <a:ext cx="1085256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5B5A15FB-FE04-4646-9FF2-07F1278D6958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subTitle"/>
          </p:nvPr>
        </p:nvSpPr>
        <p:spPr>
          <a:xfrm>
            <a:off x="1338840" y="3600"/>
            <a:ext cx="10852560" cy="614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21FEAAC1-C859-461D-B346-996FBE9D9C92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1338840" y="3600"/>
            <a:ext cx="1085256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EECBC5F0-1830-4BD6-BF10-134B4884082D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1338840" y="3600"/>
            <a:ext cx="1085256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774640DA-D51B-419C-892F-BD2DFAB1B0E4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1338840" y="3600"/>
            <a:ext cx="1085256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9472864E-1530-440B-B8C9-05D27908C5B4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Picture 2" descr="http://www.waseda.jp/common/images/ui/waseda_symbol1.png"/>
          <p:cNvPicPr/>
          <p:nvPr/>
        </p:nvPicPr>
        <p:blipFill>
          <a:blip r:embed="rId2"/>
          <a:srcRect l="16842" t="8941" r="17385" b="26326"/>
          <a:stretch/>
        </p:blipFill>
        <p:spPr>
          <a:xfrm>
            <a:off x="-1440" y="0"/>
            <a:ext cx="1365480" cy="1343520"/>
          </a:xfrm>
          <a:prstGeom prst="rect">
            <a:avLst/>
          </a:prstGeom>
          <a:ln w="0">
            <a:noFill/>
          </a:ln>
        </p:spPr>
      </p:pic>
      <p:sp>
        <p:nvSpPr>
          <p:cNvPr id="1" name="PlaceHolder 1"/>
          <p:cNvSpPr>
            <a:spLocks noGrp="1"/>
          </p:cNvSpPr>
          <p:nvPr>
            <p:ph type="title"/>
          </p:nvPr>
        </p:nvSpPr>
        <p:spPr>
          <a:xfrm>
            <a:off x="1364400" y="0"/>
            <a:ext cx="10827360" cy="1327680"/>
          </a:xfrm>
          <a:prstGeom prst="rect">
            <a:avLst/>
          </a:prstGeom>
          <a:solidFill>
            <a:srgbClr val="911d22"/>
          </a:solidFill>
          <a:ln w="0">
            <a:noFill/>
          </a:ln>
        </p:spPr>
        <p:txBody>
          <a:bodyPr anchor="b">
            <a:noAutofit/>
          </a:bodyPr>
          <a:p>
            <a:pPr algn="ctr">
              <a:lnSpc>
                <a:spcPct val="90000"/>
              </a:lnSpc>
              <a:buNone/>
            </a:pPr>
            <a:r>
              <a:rPr b="0" lang="en-US" sz="6000" spc="-1" strike="noStrike">
                <a:solidFill>
                  <a:srgbClr val="ffffff"/>
                </a:solidFill>
                <a:latin typeface="Arial"/>
                <a:ea typeface="Yu Gothic"/>
              </a:rPr>
              <a:t>C</a:t>
            </a:r>
            <a:r>
              <a:rPr b="0" lang="en-US" sz="6000" spc="-1" strike="noStrike">
                <a:solidFill>
                  <a:srgbClr val="ffffff"/>
                </a:solidFill>
                <a:latin typeface="Arial"/>
                <a:ea typeface="Yu Gothic"/>
              </a:rPr>
              <a:t>li</a:t>
            </a:r>
            <a:r>
              <a:rPr b="0" lang="en-US" sz="6000" spc="-1" strike="noStrike">
                <a:solidFill>
                  <a:srgbClr val="ffffff"/>
                </a:solidFill>
                <a:latin typeface="Arial"/>
                <a:ea typeface="Yu Gothic"/>
              </a:rPr>
              <a:t>c</a:t>
            </a:r>
            <a:r>
              <a:rPr b="0" lang="en-US" sz="6000" spc="-1" strike="noStrike">
                <a:solidFill>
                  <a:srgbClr val="ffffff"/>
                </a:solidFill>
                <a:latin typeface="Arial"/>
                <a:ea typeface="Yu Gothic"/>
              </a:rPr>
              <a:t>k </a:t>
            </a:r>
            <a:r>
              <a:rPr b="0" lang="en-US" sz="6000" spc="-1" strike="noStrike">
                <a:solidFill>
                  <a:srgbClr val="ffffff"/>
                </a:solidFill>
                <a:latin typeface="Arial"/>
                <a:ea typeface="Yu Gothic"/>
              </a:rPr>
              <a:t>t</a:t>
            </a:r>
            <a:r>
              <a:rPr b="0" lang="en-US" sz="6000" spc="-1" strike="noStrike">
                <a:solidFill>
                  <a:srgbClr val="ffffff"/>
                </a:solidFill>
                <a:latin typeface="Arial"/>
                <a:ea typeface="Yu Gothic"/>
              </a:rPr>
              <a:t>o </a:t>
            </a:r>
            <a:r>
              <a:rPr b="0" lang="en-US" sz="6000" spc="-1" strike="noStrike">
                <a:solidFill>
                  <a:srgbClr val="ffffff"/>
                </a:solidFill>
                <a:latin typeface="Arial"/>
                <a:ea typeface="Yu Gothic"/>
              </a:rPr>
              <a:t>e</a:t>
            </a:r>
            <a:r>
              <a:rPr b="0" lang="en-US" sz="6000" spc="-1" strike="noStrike">
                <a:solidFill>
                  <a:srgbClr val="ffffff"/>
                </a:solidFill>
                <a:latin typeface="Arial"/>
                <a:ea typeface="Yu Gothic"/>
              </a:rPr>
              <a:t>d</a:t>
            </a:r>
            <a:r>
              <a:rPr b="0" lang="en-US" sz="6000" spc="-1" strike="noStrike">
                <a:solidFill>
                  <a:srgbClr val="ffffff"/>
                </a:solidFill>
                <a:latin typeface="Arial"/>
                <a:ea typeface="Yu Gothic"/>
              </a:rPr>
              <a:t>it </a:t>
            </a:r>
            <a:r>
              <a:rPr b="0" lang="en-US" sz="6000" spc="-1" strike="noStrike">
                <a:solidFill>
                  <a:srgbClr val="ffffff"/>
                </a:solidFill>
                <a:latin typeface="Arial"/>
                <a:ea typeface="Yu Gothic"/>
              </a:rPr>
              <a:t>M</a:t>
            </a:r>
            <a:r>
              <a:rPr b="0" lang="en-US" sz="6000" spc="-1" strike="noStrike">
                <a:solidFill>
                  <a:srgbClr val="ffffff"/>
                </a:solidFill>
                <a:latin typeface="Arial"/>
                <a:ea typeface="Yu Gothic"/>
              </a:rPr>
              <a:t>a</a:t>
            </a:r>
            <a:r>
              <a:rPr b="0" lang="en-US" sz="6000" spc="-1" strike="noStrike">
                <a:solidFill>
                  <a:srgbClr val="ffffff"/>
                </a:solidFill>
                <a:latin typeface="Arial"/>
                <a:ea typeface="Yu Gothic"/>
              </a:rPr>
              <a:t>s</a:t>
            </a:r>
            <a:r>
              <a:rPr b="0" lang="en-US" sz="6000" spc="-1" strike="noStrike">
                <a:solidFill>
                  <a:srgbClr val="ffffff"/>
                </a:solidFill>
                <a:latin typeface="Arial"/>
                <a:ea typeface="Yu Gothic"/>
              </a:rPr>
              <a:t>t</a:t>
            </a:r>
            <a:r>
              <a:rPr b="0" lang="en-US" sz="6000" spc="-1" strike="noStrike">
                <a:solidFill>
                  <a:srgbClr val="ffffff"/>
                </a:solidFill>
                <a:latin typeface="Arial"/>
                <a:ea typeface="Yu Gothic"/>
              </a:rPr>
              <a:t>e</a:t>
            </a:r>
            <a:r>
              <a:rPr b="0" lang="en-US" sz="6000" spc="-1" strike="noStrike">
                <a:solidFill>
                  <a:srgbClr val="ffffff"/>
                </a:solidFill>
                <a:latin typeface="Arial"/>
                <a:ea typeface="Yu Gothic"/>
              </a:rPr>
              <a:t>r </a:t>
            </a:r>
            <a:r>
              <a:rPr b="0" lang="en-US" sz="6000" spc="-1" strike="noStrike">
                <a:solidFill>
                  <a:srgbClr val="ffffff"/>
                </a:solidFill>
                <a:latin typeface="Arial"/>
                <a:ea typeface="Yu Gothic"/>
              </a:rPr>
              <a:t>ti</a:t>
            </a:r>
            <a:r>
              <a:rPr b="0" lang="en-US" sz="6000" spc="-1" strike="noStrike">
                <a:solidFill>
                  <a:srgbClr val="ffffff"/>
                </a:solidFill>
                <a:latin typeface="Arial"/>
                <a:ea typeface="Yu Gothic"/>
              </a:rPr>
              <a:t>tl</a:t>
            </a:r>
            <a:r>
              <a:rPr b="0" lang="en-US" sz="6000" spc="-1" strike="noStrike">
                <a:solidFill>
                  <a:srgbClr val="ffffff"/>
                </a:solidFill>
                <a:latin typeface="Arial"/>
                <a:ea typeface="Yu Gothic"/>
              </a:rPr>
              <a:t>e </a:t>
            </a:r>
            <a:r>
              <a:rPr b="0" lang="en-US" sz="6000" spc="-1" strike="noStrike">
                <a:solidFill>
                  <a:srgbClr val="ffffff"/>
                </a:solidFill>
                <a:latin typeface="Arial"/>
                <a:ea typeface="Yu Gothic"/>
              </a:rPr>
              <a:t>s</a:t>
            </a:r>
            <a:r>
              <a:rPr b="0" lang="en-US" sz="6000" spc="-1" strike="noStrike">
                <a:solidFill>
                  <a:srgbClr val="ffffff"/>
                </a:solidFill>
                <a:latin typeface="Arial"/>
                <a:ea typeface="Yu Gothic"/>
              </a:rPr>
              <a:t>t</a:t>
            </a:r>
            <a:r>
              <a:rPr b="0" lang="en-US" sz="6000" spc="-1" strike="noStrike">
                <a:solidFill>
                  <a:srgbClr val="ffffff"/>
                </a:solidFill>
                <a:latin typeface="Arial"/>
                <a:ea typeface="Yu Gothic"/>
              </a:rPr>
              <a:t>y</a:t>
            </a:r>
            <a:r>
              <a:rPr b="0" lang="en-US" sz="6000" spc="-1" strike="noStrike">
                <a:solidFill>
                  <a:srgbClr val="ffffff"/>
                </a:solidFill>
                <a:latin typeface="Arial"/>
                <a:ea typeface="Yu Gothic"/>
              </a:rPr>
              <a:t>l</a:t>
            </a:r>
            <a:r>
              <a:rPr b="0" lang="en-US" sz="6000" spc="-1" strike="noStrike">
                <a:solidFill>
                  <a:srgbClr val="ffffff"/>
                </a:solidFill>
                <a:latin typeface="Arial"/>
                <a:ea typeface="Yu Gothic"/>
              </a:rPr>
              <a:t>e</a:t>
            </a:r>
            <a:endParaRPr b="0" lang="en-US" sz="6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2"/>
          <p:cNvSpPr>
            <a:spLocks noGrp="1"/>
          </p:cNvSpPr>
          <p:nvPr>
            <p:ph type="dt" idx="1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b="0" lang="en-US" sz="1200" spc="-1" strike="noStrike">
                <a:solidFill>
                  <a:srgbClr val="8b8b8b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8b8b8b"/>
                </a:solidFill>
                <a:latin typeface="Arial"/>
              </a:rPr>
              <a:t>&lt;date/time&gt;</a:t>
            </a:r>
            <a:endParaRPr b="0" lang="en-US" sz="1200" spc="-1" strike="noStrike">
              <a:latin typeface="Times New Roman"/>
            </a:endParaRPr>
          </a:p>
        </p:txBody>
      </p:sp>
      <p:sp>
        <p:nvSpPr>
          <p:cNvPr id="3" name="PlaceHolder 3"/>
          <p:cNvSpPr>
            <a:spLocks noGrp="1"/>
          </p:cNvSpPr>
          <p:nvPr>
            <p:ph type="ftr" idx="2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" name="PlaceHolder 4"/>
          <p:cNvSpPr>
            <a:spLocks noGrp="1"/>
          </p:cNvSpPr>
          <p:nvPr>
            <p:ph type="sldNum" idx="3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8b8b8b"/>
                </a:solidFill>
                <a:latin typeface="Arial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E752EA39-F51E-45CB-91D2-0AE4934F03B4}" type="slidenum">
              <a:rPr b="0" lang="en-US" sz="1200" spc="-1" strike="noStrike">
                <a:solidFill>
                  <a:srgbClr val="8b8b8b"/>
                </a:solidFill>
                <a:latin typeface="Arial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5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2" descr="http://www.waseda.jp/common/images/ui/waseda_symbol1.png"/>
          <p:cNvPicPr/>
          <p:nvPr/>
        </p:nvPicPr>
        <p:blipFill>
          <a:blip r:embed="rId2"/>
          <a:srcRect l="16842" t="8941" r="17385" b="26326"/>
          <a:stretch/>
        </p:blipFill>
        <p:spPr>
          <a:xfrm>
            <a:off x="-1440" y="0"/>
            <a:ext cx="1365480" cy="1343520"/>
          </a:xfrm>
          <a:prstGeom prst="rect">
            <a:avLst/>
          </a:prstGeom>
          <a:ln w="0">
            <a:noFill/>
          </a:ln>
        </p:spPr>
      </p:pic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1338840" y="3600"/>
            <a:ext cx="10852560" cy="1325160"/>
          </a:xfrm>
          <a:prstGeom prst="rect">
            <a:avLst/>
          </a:prstGeom>
          <a:solidFill>
            <a:srgbClr val="911d22"/>
          </a:solidFill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ffffff"/>
                </a:solidFill>
                <a:latin typeface="Arial"/>
                <a:ea typeface="Yu Gothic"/>
              </a:rPr>
              <a:t>Click to edit </a:t>
            </a:r>
            <a:r>
              <a:rPr b="0" lang="en-US" sz="4400" spc="-1" strike="noStrike">
                <a:solidFill>
                  <a:srgbClr val="ffffff"/>
                </a:solidFill>
                <a:latin typeface="Arial"/>
                <a:ea typeface="Yu Gothic"/>
              </a:rPr>
              <a:t>Master title style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Yu Gothic"/>
              </a:rPr>
              <a:t>Edit Master text styles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Yu Gothic"/>
              </a:rPr>
              <a:t>Second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2" marL="11430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Yu Gothic"/>
              </a:rPr>
              <a:t>Third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3" marL="16002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Yu Gothic"/>
              </a:rPr>
              <a:t>Fourth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0574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Yu Gothic"/>
              </a:rPr>
              <a:t>Fifth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3"/>
          <p:cNvSpPr>
            <a:spLocks noGrp="1"/>
          </p:cNvSpPr>
          <p:nvPr>
            <p:ph type="dt" idx="4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b="0" lang="en-US" sz="1200" spc="-1" strike="noStrike">
                <a:solidFill>
                  <a:srgbClr val="8b8b8b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8b8b8b"/>
                </a:solidFill>
                <a:latin typeface="Arial"/>
              </a:rPr>
              <a:t>&lt;date/time&gt;</a:t>
            </a:r>
            <a:endParaRPr b="0" lang="en-US" sz="1200" spc="-1" strike="noStrike">
              <a:latin typeface="Times New Roman"/>
            </a:endParaRPr>
          </a:p>
        </p:txBody>
      </p:sp>
      <p:sp>
        <p:nvSpPr>
          <p:cNvPr id="46" name="PlaceHolder 4"/>
          <p:cNvSpPr>
            <a:spLocks noGrp="1"/>
          </p:cNvSpPr>
          <p:nvPr>
            <p:ph type="ftr" idx="5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7" name="PlaceHolder 5"/>
          <p:cNvSpPr>
            <a:spLocks noGrp="1"/>
          </p:cNvSpPr>
          <p:nvPr>
            <p:ph type="sldNum" idx="6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8b8b8b"/>
                </a:solidFill>
                <a:latin typeface="Arial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3389E06F-E0EC-4BE9-BBAB-F3391DD70626}" type="slidenum">
              <a:rPr b="0" lang="en-US" sz="1200" spc="-1" strike="noStrike">
                <a:solidFill>
                  <a:srgbClr val="8b8b8b"/>
                </a:solidFill>
                <a:latin typeface="Arial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Picture 2" descr="http://www.waseda.jp/common/images/ui/waseda_symbol1.png"/>
          <p:cNvPicPr/>
          <p:nvPr/>
        </p:nvPicPr>
        <p:blipFill>
          <a:blip r:embed="rId2"/>
          <a:srcRect l="16842" t="8941" r="17385" b="26326"/>
          <a:stretch/>
        </p:blipFill>
        <p:spPr>
          <a:xfrm>
            <a:off x="-1440" y="0"/>
            <a:ext cx="1365480" cy="1343520"/>
          </a:xfrm>
          <a:prstGeom prst="rect">
            <a:avLst/>
          </a:prstGeom>
          <a:ln w="0">
            <a:noFill/>
          </a:ln>
        </p:spPr>
      </p:pic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831960" y="3429000"/>
            <a:ext cx="10515240" cy="1133280"/>
          </a:xfrm>
          <a:prstGeom prst="rect">
            <a:avLst/>
          </a:prstGeom>
          <a:solidFill>
            <a:srgbClr val="911d22"/>
          </a:solidFill>
          <a:ln w="0">
            <a:noFill/>
          </a:ln>
        </p:spPr>
        <p:txBody>
          <a:bodyPr anchor="b">
            <a:normAutofit/>
          </a:bodyPr>
          <a:p>
            <a:pPr>
              <a:lnSpc>
                <a:spcPct val="90000"/>
              </a:lnSpc>
              <a:buNone/>
            </a:pPr>
            <a:r>
              <a:rPr b="0" lang="en-US" sz="5400" spc="-1" strike="noStrike">
                <a:solidFill>
                  <a:srgbClr val="ffffff"/>
                </a:solidFill>
                <a:latin typeface="Arial"/>
                <a:ea typeface="Yu Gothic"/>
              </a:rPr>
              <a:t>Click to edit Master title style</a:t>
            </a:r>
            <a:endParaRPr b="0" lang="en-US" sz="5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body"/>
          </p:nvPr>
        </p:nvSpPr>
        <p:spPr>
          <a:xfrm>
            <a:off x="831960" y="4589640"/>
            <a:ext cx="10515240" cy="14997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8b8b8b"/>
                </a:solidFill>
                <a:latin typeface="Yu Gothic"/>
                <a:ea typeface="Yu Gothic"/>
              </a:rPr>
              <a:t>Edit Master text styles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" name="PlaceHolder 3"/>
          <p:cNvSpPr>
            <a:spLocks noGrp="1"/>
          </p:cNvSpPr>
          <p:nvPr>
            <p:ph type="dt" idx="7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b="0" lang="en-US" sz="1200" spc="-1" strike="noStrike">
                <a:solidFill>
                  <a:srgbClr val="8b8b8b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8b8b8b"/>
                </a:solidFill>
                <a:latin typeface="Arial"/>
              </a:rPr>
              <a:t>&lt;date/time&gt;</a:t>
            </a:r>
            <a:endParaRPr b="0" lang="en-US" sz="1200" spc="-1" strike="noStrike">
              <a:latin typeface="Times New Roman"/>
            </a:endParaRPr>
          </a:p>
        </p:txBody>
      </p:sp>
      <p:sp>
        <p:nvSpPr>
          <p:cNvPr id="88" name="PlaceHolder 4"/>
          <p:cNvSpPr>
            <a:spLocks noGrp="1"/>
          </p:cNvSpPr>
          <p:nvPr>
            <p:ph type="ftr" idx="8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89" name="PlaceHolder 5"/>
          <p:cNvSpPr>
            <a:spLocks noGrp="1"/>
          </p:cNvSpPr>
          <p:nvPr>
            <p:ph type="sldNum" idx="9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8b8b8b"/>
                </a:solidFill>
                <a:latin typeface="Arial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AF9031A3-99C9-41C4-B85E-3B76952995A6}" type="slidenum">
              <a:rPr b="0" lang="en-US" sz="1200" spc="-1" strike="noStrike">
                <a:solidFill>
                  <a:srgbClr val="8b8b8b"/>
                </a:solidFill>
                <a:latin typeface="Arial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audio" Target="../media/media23.m4a"/><Relationship Id="rId2" Type="http://schemas.microsoft.com/office/2007/relationships/media" Target="../media/media23.m4a"/><Relationship Id="rId3" Type="http://schemas.openxmlformats.org/officeDocument/2006/relationships/image" Target="../media/image24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image" Target="../media/image26.png"/><Relationship Id="rId3" Type="http://schemas.openxmlformats.org/officeDocument/2006/relationships/image" Target="../media/image27.png"/><Relationship Id="rId4" Type="http://schemas.openxmlformats.org/officeDocument/2006/relationships/audio" Target="../media/media28.m4a"/><Relationship Id="rId5" Type="http://schemas.microsoft.com/office/2007/relationships/media" Target="../media/media28.m4a"/><Relationship Id="rId6" Type="http://schemas.openxmlformats.org/officeDocument/2006/relationships/image" Target="../media/image29.png"/><Relationship Id="rId7" Type="http://schemas.openxmlformats.org/officeDocument/2006/relationships/slideLayout" Target="../slideLayouts/slideLayout13.xml"/><Relationship Id="rId8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image" Target="../media/image31.png"/><Relationship Id="rId3" Type="http://schemas.openxmlformats.org/officeDocument/2006/relationships/audio" Target="../media/media32.m4a"/><Relationship Id="rId4" Type="http://schemas.microsoft.com/office/2007/relationships/media" Target="../media/media32.m4a"/><Relationship Id="rId5" Type="http://schemas.openxmlformats.org/officeDocument/2006/relationships/image" Target="../media/image33.png"/><Relationship Id="rId6" Type="http://schemas.openxmlformats.org/officeDocument/2006/relationships/slideLayout" Target="../slideLayouts/slideLayout13.xml"/><Relationship Id="rId7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34.wmf"/><Relationship Id="rId2" Type="http://schemas.openxmlformats.org/officeDocument/2006/relationships/image" Target="../media/image35.jpeg"/><Relationship Id="rId3" Type="http://schemas.openxmlformats.org/officeDocument/2006/relationships/audio" Target="../media/media36.m4a"/><Relationship Id="rId4" Type="http://schemas.microsoft.com/office/2007/relationships/media" Target="../media/media36.m4a"/><Relationship Id="rId5" Type="http://schemas.openxmlformats.org/officeDocument/2006/relationships/image" Target="../media/image37.png"/><Relationship Id="rId6" Type="http://schemas.openxmlformats.org/officeDocument/2006/relationships/slideLayout" Target="../slideLayouts/slideLayout13.xml"/><Relationship Id="rId7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audio" Target="../media/media38.m4a"/><Relationship Id="rId2" Type="http://schemas.microsoft.com/office/2007/relationships/media" Target="../media/media38.m4a"/><Relationship Id="rId3" Type="http://schemas.openxmlformats.org/officeDocument/2006/relationships/image" Target="../media/image39.png"/><Relationship Id="rId4" Type="http://schemas.openxmlformats.org/officeDocument/2006/relationships/slideLayout" Target="../slideLayouts/slideLayout25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40.wmf"/><Relationship Id="rId2" Type="http://schemas.openxmlformats.org/officeDocument/2006/relationships/audio" Target="../media/media41.m4a"/><Relationship Id="rId3" Type="http://schemas.microsoft.com/office/2007/relationships/media" Target="../media/media41.m4a"/><Relationship Id="rId4" Type="http://schemas.openxmlformats.org/officeDocument/2006/relationships/image" Target="../media/image42.png"/><Relationship Id="rId5" Type="http://schemas.openxmlformats.org/officeDocument/2006/relationships/slideLayout" Target="../slideLayouts/slideLayout13.xml"/><Relationship Id="rId6" Type="http://schemas.openxmlformats.org/officeDocument/2006/relationships/notesSlide" Target="../notesSlides/notesSlide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hyperlink" Target="https://www.biorxiv.org/content/10.1101/2021.01.28.428580v4.full#ref-10" TargetMode="External"/><Relationship Id="rId2" Type="http://schemas.openxmlformats.org/officeDocument/2006/relationships/hyperlink" Target="https://www.biorxiv.org/content/10.1101/2021.01.28.428580v4.full#ref-10" TargetMode="External"/><Relationship Id="rId3" Type="http://schemas.openxmlformats.org/officeDocument/2006/relationships/hyperlink" Target="https://www.biorxiv.org/content/10.1101/2021.01.28.428580v4.full#ref-10" TargetMode="External"/><Relationship Id="rId4" Type="http://schemas.openxmlformats.org/officeDocument/2006/relationships/image" Target="../media/image43.wmf"/><Relationship Id="rId5" Type="http://schemas.openxmlformats.org/officeDocument/2006/relationships/audio" Target="../media/media44.m4a"/><Relationship Id="rId6" Type="http://schemas.microsoft.com/office/2007/relationships/media" Target="../media/media44.m4a"/><Relationship Id="rId7" Type="http://schemas.openxmlformats.org/officeDocument/2006/relationships/image" Target="../media/image45.png"/><Relationship Id="rId8" Type="http://schemas.openxmlformats.org/officeDocument/2006/relationships/slideLayout" Target="../slideLayouts/slideLayout13.xml"/><Relationship Id="rId9" Type="http://schemas.openxmlformats.org/officeDocument/2006/relationships/notesSlide" Target="../notesSlides/notesSlide1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46.wmf"/><Relationship Id="rId2" Type="http://schemas.openxmlformats.org/officeDocument/2006/relationships/audio" Target="../media/media47.m4a"/><Relationship Id="rId3" Type="http://schemas.microsoft.com/office/2007/relationships/media" Target="../media/media47.m4a"/><Relationship Id="rId4" Type="http://schemas.openxmlformats.org/officeDocument/2006/relationships/image" Target="../media/image48.png"/><Relationship Id="rId5" Type="http://schemas.openxmlformats.org/officeDocument/2006/relationships/slideLayout" Target="../slideLayouts/slideLayout13.xml"/><Relationship Id="rId6" Type="http://schemas.openxmlformats.org/officeDocument/2006/relationships/notesSlide" Target="../notesSlides/notesSlide1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49.wmf"/><Relationship Id="rId2" Type="http://schemas.openxmlformats.org/officeDocument/2006/relationships/audio" Target="../media/media50.m4a"/><Relationship Id="rId3" Type="http://schemas.microsoft.com/office/2007/relationships/media" Target="../media/media50.m4a"/><Relationship Id="rId4" Type="http://schemas.openxmlformats.org/officeDocument/2006/relationships/image" Target="../media/image51.png"/><Relationship Id="rId5" Type="http://schemas.openxmlformats.org/officeDocument/2006/relationships/slideLayout" Target="../slideLayouts/slideLayout13.xml"/><Relationship Id="rId6" Type="http://schemas.openxmlformats.org/officeDocument/2006/relationships/notesSlide" Target="../notesSlides/notesSlide18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52.wmf"/><Relationship Id="rId2" Type="http://schemas.openxmlformats.org/officeDocument/2006/relationships/audio" Target="../media/media53.m4a"/><Relationship Id="rId3" Type="http://schemas.microsoft.com/office/2007/relationships/media" Target="../media/media53.m4a"/><Relationship Id="rId4" Type="http://schemas.openxmlformats.org/officeDocument/2006/relationships/image" Target="../media/image54.png"/><Relationship Id="rId5" Type="http://schemas.openxmlformats.org/officeDocument/2006/relationships/slideLayout" Target="../slideLayouts/slideLayout13.xml"/><Relationship Id="rId6" Type="http://schemas.openxmlformats.org/officeDocument/2006/relationships/notesSlide" Target="../notesSlides/notesSlide1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audio" Target="../media/media4.m4a"/><Relationship Id="rId2" Type="http://schemas.microsoft.com/office/2007/relationships/media" Target="../media/media4.m4a"/><Relationship Id="rId3" Type="http://schemas.openxmlformats.org/officeDocument/2006/relationships/image" Target="../media/image5.png"/><Relationship Id="rId4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55.wmf"/><Relationship Id="rId2" Type="http://schemas.openxmlformats.org/officeDocument/2006/relationships/image" Target="../media/image56.wmf"/><Relationship Id="rId3" Type="http://schemas.openxmlformats.org/officeDocument/2006/relationships/image" Target="../media/image57.wmf"/><Relationship Id="rId4" Type="http://schemas.openxmlformats.org/officeDocument/2006/relationships/audio" Target="../media/media58.m4a"/><Relationship Id="rId5" Type="http://schemas.microsoft.com/office/2007/relationships/media" Target="../media/media58.m4a"/><Relationship Id="rId6" Type="http://schemas.openxmlformats.org/officeDocument/2006/relationships/image" Target="../media/image59.png"/><Relationship Id="rId7" Type="http://schemas.openxmlformats.org/officeDocument/2006/relationships/slideLayout" Target="../slideLayouts/slideLayout13.xml"/><Relationship Id="rId8" Type="http://schemas.openxmlformats.org/officeDocument/2006/relationships/notesSlide" Target="../notesSlides/notesSlide20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60.wmf"/><Relationship Id="rId2" Type="http://schemas.openxmlformats.org/officeDocument/2006/relationships/audio" Target="../media/media61.m4a"/><Relationship Id="rId3" Type="http://schemas.microsoft.com/office/2007/relationships/media" Target="../media/media61.m4a"/><Relationship Id="rId4" Type="http://schemas.openxmlformats.org/officeDocument/2006/relationships/image" Target="../media/image62.png"/><Relationship Id="rId5" Type="http://schemas.openxmlformats.org/officeDocument/2006/relationships/slideLayout" Target="../slideLayouts/slideLayout13.xml"/><Relationship Id="rId6" Type="http://schemas.openxmlformats.org/officeDocument/2006/relationships/notesSlide" Target="../notesSlides/notesSlide2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hyperlink" Target="https://github.com/shion-h/Umibato" TargetMode="External"/><Relationship Id="rId2" Type="http://schemas.openxmlformats.org/officeDocument/2006/relationships/audio" Target="../media/media63.m4a"/><Relationship Id="rId3" Type="http://schemas.microsoft.com/office/2007/relationships/media" Target="../media/media63.m4a"/><Relationship Id="rId4" Type="http://schemas.openxmlformats.org/officeDocument/2006/relationships/image" Target="../media/image64.png"/><Relationship Id="rId5" Type="http://schemas.openxmlformats.org/officeDocument/2006/relationships/slideLayout" Target="../slideLayouts/slideLayout13.xml"/><Relationship Id="rId6" Type="http://schemas.openxmlformats.org/officeDocument/2006/relationships/notesSlide" Target="../notesSlides/notesSlide22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65.png"/><Relationship Id="rId2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audio" Target="../media/media6.m4a"/><Relationship Id="rId2" Type="http://schemas.microsoft.com/office/2007/relationships/media" Target="../media/media6.m4a"/><Relationship Id="rId3" Type="http://schemas.openxmlformats.org/officeDocument/2006/relationships/image" Target="../media/image7.png"/><Relationship Id="rId4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audio" Target="../media/media8.m4a"/><Relationship Id="rId2" Type="http://schemas.microsoft.com/office/2007/relationships/media" Target="../media/media8.m4a"/><Relationship Id="rId3" Type="http://schemas.openxmlformats.org/officeDocument/2006/relationships/image" Target="../media/image9.png"/><Relationship Id="rId4" Type="http://schemas.openxmlformats.org/officeDocument/2006/relationships/slideLayout" Target="../slideLayouts/slideLayout2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audio" Target="../media/media11.m4a"/><Relationship Id="rId3" Type="http://schemas.microsoft.com/office/2007/relationships/media" Target="../media/media11.m4a"/><Relationship Id="rId4" Type="http://schemas.openxmlformats.org/officeDocument/2006/relationships/image" Target="../media/image12.png"/><Relationship Id="rId5" Type="http://schemas.openxmlformats.org/officeDocument/2006/relationships/slideLayout" Target="../slideLayouts/slideLayout13.xml"/><Relationship Id="rId6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audio" Target="../media/media14.m4a"/><Relationship Id="rId3" Type="http://schemas.microsoft.com/office/2007/relationships/media" Target="../media/media14.m4a"/><Relationship Id="rId4" Type="http://schemas.openxmlformats.org/officeDocument/2006/relationships/image" Target="../media/image15.png"/><Relationship Id="rId5" Type="http://schemas.openxmlformats.org/officeDocument/2006/relationships/slideLayout" Target="../slideLayouts/slideLayout13.xml"/><Relationship Id="rId6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audio" Target="../media/media16.m4a"/><Relationship Id="rId2" Type="http://schemas.microsoft.com/office/2007/relationships/media" Target="../media/media16.m4a"/><Relationship Id="rId3" Type="http://schemas.openxmlformats.org/officeDocument/2006/relationships/image" Target="../media/image17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hyperlink" Target="https://www.biorxiv.org/content/10.1101/2021.01.28.428580v4.full#ref-15" TargetMode="External"/><Relationship Id="rId2" Type="http://schemas.openxmlformats.org/officeDocument/2006/relationships/hyperlink" Target="https://www.biorxiv.org/content/10.1101/2021.01.28.428580v4.full#ref-15" TargetMode="External"/><Relationship Id="rId3" Type="http://schemas.openxmlformats.org/officeDocument/2006/relationships/hyperlink" Target="https://www.biorxiv.org/content/10.1101/2021.01.28.428580v4.full#ref-15" TargetMode="External"/><Relationship Id="rId4" Type="http://schemas.openxmlformats.org/officeDocument/2006/relationships/image" Target="../media/image18.png"/><Relationship Id="rId5" Type="http://schemas.openxmlformats.org/officeDocument/2006/relationships/audio" Target="../media/media19.m4a"/><Relationship Id="rId6" Type="http://schemas.microsoft.com/office/2007/relationships/media" Target="../media/media19.m4a"/><Relationship Id="rId7" Type="http://schemas.openxmlformats.org/officeDocument/2006/relationships/image" Target="../media/image20.png"/><Relationship Id="rId8" Type="http://schemas.openxmlformats.org/officeDocument/2006/relationships/slideLayout" Target="../slideLayouts/slideLayout13.xml"/><Relationship Id="rId9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audio" Target="../media/media21.m4a"/><Relationship Id="rId2" Type="http://schemas.microsoft.com/office/2007/relationships/media" Target="../media/media21.m4a"/><Relationship Id="rId3" Type="http://schemas.openxmlformats.org/officeDocument/2006/relationships/image" Target="../media/image22.png"/><Relationship Id="rId4" Type="http://schemas.openxmlformats.org/officeDocument/2006/relationships/slideLayout" Target="../slideLayouts/slideLayout2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0" y="2142000"/>
            <a:ext cx="12191760" cy="1485000"/>
          </a:xfrm>
          <a:prstGeom prst="rect">
            <a:avLst/>
          </a:prstGeom>
          <a:solidFill>
            <a:srgbClr val="911d22"/>
          </a:solidFill>
          <a:ln w="0">
            <a:noFill/>
          </a:ln>
        </p:spPr>
        <p:txBody>
          <a:bodyPr anchor="ctr">
            <a:normAutofit fontScale="95000"/>
          </a:bodyPr>
          <a:p>
            <a:pPr algn="ctr">
              <a:lnSpc>
                <a:spcPct val="90000"/>
              </a:lnSpc>
              <a:buNone/>
            </a:pPr>
            <a:r>
              <a:rPr b="1" lang="en-US" sz="3600" spc="-1" strike="noStrike">
                <a:solidFill>
                  <a:srgbClr val="ffffff"/>
                </a:solidFill>
                <a:latin typeface="Arial"/>
                <a:ea typeface="Yu Gothic"/>
              </a:rPr>
              <a:t>Umibato: estimation of time-varying microbial interaction using continuous-time regression hidden Markov model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 type="subTitle"/>
          </p:nvPr>
        </p:nvSpPr>
        <p:spPr>
          <a:xfrm>
            <a:off x="1523880" y="4086360"/>
            <a:ext cx="9143640" cy="27712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Yu Gothic"/>
              </a:rPr>
              <a:t>◯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Yu Gothic"/>
              </a:rPr>
              <a:t>Shion Hosoda</a:t>
            </a:r>
            <a:r>
              <a:rPr b="0" lang="en-US" sz="2400" spc="-1" strike="noStrike" baseline="30000">
                <a:solidFill>
                  <a:srgbClr val="000000"/>
                </a:solidFill>
                <a:latin typeface="Arial"/>
                <a:ea typeface="Yu Gothic"/>
              </a:rPr>
              <a:t>1,2*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Yu Gothic"/>
              </a:rPr>
              <a:t>, Tsukasa Fukunaga</a:t>
            </a:r>
            <a:r>
              <a:rPr b="0" lang="en-US" sz="2400" spc="-1" strike="noStrike" baseline="30000">
                <a:solidFill>
                  <a:srgbClr val="000000"/>
                </a:solidFill>
                <a:latin typeface="Arial"/>
                <a:ea typeface="Yu Gothic"/>
              </a:rPr>
              <a:t>3,1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Yu Gothic"/>
              </a:rPr>
              <a:t>, Michiaki Hamada</a:t>
            </a:r>
            <a:r>
              <a:rPr b="0" lang="en-US" sz="2400" spc="-1" strike="noStrike" baseline="30000">
                <a:solidFill>
                  <a:srgbClr val="000000"/>
                </a:solidFill>
                <a:latin typeface="Arial"/>
                <a:ea typeface="Yu Gothic"/>
              </a:rPr>
              <a:t>1,2*</a:t>
            </a:r>
            <a:endParaRPr b="0" lang="en-US" sz="24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Yu Gothic"/>
              </a:rPr>
              <a:t>1. Waseda University, 2. AIST/CBBD-OIL, 3. The University of Tokyo</a:t>
            </a:r>
            <a:endParaRPr b="0" lang="en-US" sz="16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Yu Gothic"/>
              </a:rPr>
              <a:t>*To whom correspondence should be addressed.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4" name="TextBox 3"/>
          <p:cNvSpPr/>
          <p:nvPr/>
        </p:nvSpPr>
        <p:spPr>
          <a:xfrm>
            <a:off x="1852560" y="818640"/>
            <a:ext cx="8486280" cy="1308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JP" sz="4000" spc="-1" strike="noStrike">
                <a:solidFill>
                  <a:srgbClr val="000000"/>
                </a:solidFill>
                <a:latin typeface="Yu Gothic"/>
                <a:ea typeface="Yu Gothic"/>
              </a:rPr>
              <a:t>ISMB/ECCB2021</a:t>
            </a:r>
            <a:endParaRPr b="0" lang="en-US" sz="40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4000" spc="-1" strike="noStrike">
                <a:solidFill>
                  <a:srgbClr val="000000"/>
                </a:solidFill>
                <a:latin typeface="Yu Gothic"/>
                <a:ea typeface="Yu Gothic"/>
              </a:rPr>
              <a:t>Proceedings Track Presentations</a:t>
            </a:r>
            <a:r>
              <a:rPr b="0" lang="en-JP" sz="4000" spc="-1" strike="noStrike">
                <a:solidFill>
                  <a:srgbClr val="000000"/>
                </a:solidFill>
                <a:latin typeface="Yu Gothic"/>
                <a:ea typeface="Yu Gothic"/>
              </a:rPr>
              <a:t> </a:t>
            </a:r>
            <a:endParaRPr b="0" lang="en-US" sz="4000" spc="-1" strike="noStrike">
              <a:latin typeface="Arial"/>
            </a:endParaRPr>
          </a:p>
        </p:txBody>
      </p:sp>
    </p:spTree>
  </p:cSld>
  <mc:AlternateContent>
    <mc:Choice Requires="p14">
      <p:transition spd="slow" advTm="17000" p14:dur="2000"/>
    </mc:Choice>
    <mc:Fallback>
      <p:transition spd="slow" advTm="17000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PlaceHolder 1"/>
          <p:cNvSpPr>
            <a:spLocks noGrp="1"/>
          </p:cNvSpPr>
          <p:nvPr>
            <p:ph type="title"/>
          </p:nvPr>
        </p:nvSpPr>
        <p:spPr>
          <a:xfrm>
            <a:off x="1338840" y="3600"/>
            <a:ext cx="10852560" cy="1325160"/>
          </a:xfrm>
          <a:prstGeom prst="rect">
            <a:avLst/>
          </a:prstGeom>
          <a:solidFill>
            <a:srgbClr val="911d22"/>
          </a:solidFill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JP" sz="4400" spc="-1" strike="noStrike">
                <a:solidFill>
                  <a:srgbClr val="ffffff"/>
                </a:solidFill>
                <a:latin typeface="Arial"/>
                <a:ea typeface="Yu Gothic"/>
              </a:rPr>
              <a:t>Schematic illustration of Umibato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1" name="PlaceHolder 2"/>
          <p:cNvSpPr>
            <a:spLocks noGrp="1"/>
          </p:cNvSpPr>
          <p:nvPr>
            <p:ph type="sldNum" idx="13"/>
          </p:nvPr>
        </p:nvSpPr>
        <p:spPr>
          <a:xfrm>
            <a:off x="9468360" y="653868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8b8b8b"/>
                </a:solidFill>
                <a:latin typeface="Arial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B2C2A328-6D49-4E24-B931-E2B28A618DC7}" type="slidenum">
              <a:rPr b="0" lang="en-US" sz="1200" spc="-1" strike="noStrike">
                <a:solidFill>
                  <a:srgbClr val="8b8b8b"/>
                </a:solidFill>
                <a:latin typeface="Arial"/>
              </a:rPr>
              <a:t>8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222" name="四角形: 角を丸くする 4"/>
          <p:cNvSpPr/>
          <p:nvPr/>
        </p:nvSpPr>
        <p:spPr>
          <a:xfrm>
            <a:off x="201960" y="2790720"/>
            <a:ext cx="5084280" cy="3962880"/>
          </a:xfrm>
          <a:prstGeom prst="roundRect">
            <a:avLst>
              <a:gd name="adj" fmla="val 4017"/>
            </a:avLst>
          </a:prstGeom>
          <a:solidFill>
            <a:schemeClr val="bg2"/>
          </a:solidFill>
          <a:ln w="57150">
            <a:solidFill>
              <a:srgbClr val="e7e6e6">
                <a:lumMod val="2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3" name="テキスト ボックス 36"/>
          <p:cNvSpPr/>
          <p:nvPr/>
        </p:nvSpPr>
        <p:spPr>
          <a:xfrm>
            <a:off x="251640" y="6306840"/>
            <a:ext cx="50342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</a:rPr>
              <a:t>Gaussian process regression (GPR)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24" name="四角形: 角を丸くする 6"/>
          <p:cNvSpPr/>
          <p:nvPr/>
        </p:nvSpPr>
        <p:spPr>
          <a:xfrm>
            <a:off x="6035040" y="1499040"/>
            <a:ext cx="5904720" cy="5254560"/>
          </a:xfrm>
          <a:prstGeom prst="roundRect">
            <a:avLst>
              <a:gd name="adj" fmla="val 3150"/>
            </a:avLst>
          </a:prstGeom>
          <a:solidFill>
            <a:schemeClr val="bg2"/>
          </a:solidFill>
          <a:ln w="57150">
            <a:solidFill>
              <a:srgbClr val="e7e6e6">
                <a:lumMod val="2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5" name="テキスト ボックス 42"/>
          <p:cNvSpPr/>
          <p:nvPr/>
        </p:nvSpPr>
        <p:spPr>
          <a:xfrm>
            <a:off x="6762240" y="5425560"/>
            <a:ext cx="4433760" cy="118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</a:rPr>
              <a:t>Continuous-time regression hidden Markov model</a:t>
            </a:r>
            <a:endParaRPr b="0" lang="en-US" sz="24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</a:rPr>
              <a:t>(CTRHMM)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26" name="直線矢印コネクタ 50"/>
          <p:cNvSpPr/>
          <p:nvPr/>
        </p:nvSpPr>
        <p:spPr>
          <a:xfrm>
            <a:off x="6414120" y="3869280"/>
            <a:ext cx="48862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7" name="Straight Connector 74"/>
          <p:cNvSpPr/>
          <p:nvPr/>
        </p:nvSpPr>
        <p:spPr>
          <a:xfrm>
            <a:off x="7019280" y="2848680"/>
            <a:ext cx="284400" cy="1025640"/>
          </a:xfrm>
          <a:prstGeom prst="line">
            <a:avLst/>
          </a:prstGeom>
          <a:ln w="19050">
            <a:solidFill>
              <a:srgbClr val="0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228" name="Straight Connector 75"/>
          <p:cNvSpPr/>
          <p:nvPr/>
        </p:nvSpPr>
        <p:spPr>
          <a:xfrm flipH="1">
            <a:off x="7397280" y="2815920"/>
            <a:ext cx="225720" cy="1058400"/>
          </a:xfrm>
          <a:prstGeom prst="line">
            <a:avLst/>
          </a:prstGeom>
          <a:ln w="19050">
            <a:solidFill>
              <a:srgbClr val="0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229" name="Rounded Rectangle 77"/>
          <p:cNvSpPr/>
          <p:nvPr/>
        </p:nvSpPr>
        <p:spPr>
          <a:xfrm>
            <a:off x="7303680" y="3827880"/>
            <a:ext cx="93240" cy="9324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0" name="Straight Connector 82"/>
          <p:cNvSpPr/>
          <p:nvPr/>
        </p:nvSpPr>
        <p:spPr>
          <a:xfrm>
            <a:off x="9225000" y="2409840"/>
            <a:ext cx="201960" cy="1459080"/>
          </a:xfrm>
          <a:prstGeom prst="line">
            <a:avLst/>
          </a:prstGeom>
          <a:ln w="19050">
            <a:solidFill>
              <a:srgbClr val="0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231" name="Straight Connector 85"/>
          <p:cNvSpPr/>
          <p:nvPr/>
        </p:nvSpPr>
        <p:spPr>
          <a:xfrm>
            <a:off x="8625240" y="2858040"/>
            <a:ext cx="708120" cy="1010880"/>
          </a:xfrm>
          <a:prstGeom prst="line">
            <a:avLst/>
          </a:prstGeom>
          <a:ln w="19050">
            <a:solidFill>
              <a:srgbClr val="0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232" name="Straight Connector 88"/>
          <p:cNvSpPr/>
          <p:nvPr/>
        </p:nvSpPr>
        <p:spPr>
          <a:xfrm>
            <a:off x="10217160" y="2820960"/>
            <a:ext cx="347400" cy="1047960"/>
          </a:xfrm>
          <a:prstGeom prst="line">
            <a:avLst/>
          </a:prstGeom>
          <a:ln w="19050">
            <a:solidFill>
              <a:srgbClr val="0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233" name="Straight Connector 91"/>
          <p:cNvSpPr/>
          <p:nvPr/>
        </p:nvSpPr>
        <p:spPr>
          <a:xfrm flipH="1">
            <a:off x="10658160" y="2831040"/>
            <a:ext cx="164520" cy="1037880"/>
          </a:xfrm>
          <a:prstGeom prst="line">
            <a:avLst/>
          </a:prstGeom>
          <a:ln w="19050">
            <a:solidFill>
              <a:srgbClr val="0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grpSp>
        <p:nvGrpSpPr>
          <p:cNvPr id="234" name="Group 12"/>
          <p:cNvGrpSpPr/>
          <p:nvPr/>
        </p:nvGrpSpPr>
        <p:grpSpPr>
          <a:xfrm>
            <a:off x="7023960" y="2323080"/>
            <a:ext cx="589320" cy="589320"/>
            <a:chOff x="7023960" y="2323080"/>
            <a:chExt cx="589320" cy="589320"/>
          </a:xfrm>
        </p:grpSpPr>
        <p:sp>
          <p:nvSpPr>
            <p:cNvPr id="235" name="Rounded Rectangle 5"/>
            <p:cNvSpPr/>
            <p:nvPr/>
          </p:nvSpPr>
          <p:spPr>
            <a:xfrm>
              <a:off x="7023960" y="2323080"/>
              <a:ext cx="589320" cy="589320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36" name="楕円 23"/>
            <p:cNvSpPr/>
            <p:nvPr/>
          </p:nvSpPr>
          <p:spPr>
            <a:xfrm>
              <a:off x="7101000" y="2380320"/>
              <a:ext cx="117720" cy="117720"/>
            </a:xfrm>
            <a:prstGeom prst="ellipse">
              <a:avLst/>
            </a:prstGeom>
            <a:solidFill>
              <a:srgbClr val="ed7d31"/>
            </a:solidFill>
            <a:ln>
              <a:solidFill>
                <a:srgbClr val="af5c24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/>
          </p:style>
        </p:sp>
        <p:sp>
          <p:nvSpPr>
            <p:cNvPr id="237" name="楕円 23"/>
            <p:cNvSpPr/>
            <p:nvPr/>
          </p:nvSpPr>
          <p:spPr>
            <a:xfrm>
              <a:off x="7104600" y="2725560"/>
              <a:ext cx="117720" cy="117720"/>
            </a:xfrm>
            <a:prstGeom prst="ellipse">
              <a:avLst/>
            </a:prstGeom>
            <a:solidFill>
              <a:srgbClr val="ed7d31"/>
            </a:solidFill>
            <a:ln>
              <a:solidFill>
                <a:srgbClr val="af5c24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/>
          </p:style>
        </p:sp>
        <p:sp>
          <p:nvSpPr>
            <p:cNvPr id="238" name="楕円 23"/>
            <p:cNvSpPr/>
            <p:nvPr/>
          </p:nvSpPr>
          <p:spPr>
            <a:xfrm>
              <a:off x="7425720" y="2378520"/>
              <a:ext cx="117720" cy="117720"/>
            </a:xfrm>
            <a:prstGeom prst="ellipse">
              <a:avLst/>
            </a:prstGeom>
            <a:solidFill>
              <a:srgbClr val="ed7d31"/>
            </a:solidFill>
            <a:ln>
              <a:solidFill>
                <a:srgbClr val="af5c24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/>
          </p:style>
        </p:sp>
        <p:sp>
          <p:nvSpPr>
            <p:cNvPr id="239" name="楕円 23"/>
            <p:cNvSpPr/>
            <p:nvPr/>
          </p:nvSpPr>
          <p:spPr>
            <a:xfrm>
              <a:off x="7421760" y="2733120"/>
              <a:ext cx="117720" cy="117720"/>
            </a:xfrm>
            <a:prstGeom prst="ellipse">
              <a:avLst/>
            </a:prstGeom>
            <a:solidFill>
              <a:srgbClr val="ed7d31"/>
            </a:solidFill>
            <a:ln>
              <a:solidFill>
                <a:srgbClr val="af5c24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/>
          </p:style>
        </p:sp>
        <p:sp>
          <p:nvSpPr>
            <p:cNvPr id="240" name="直線矢印コネクタ 47"/>
            <p:cNvSpPr/>
            <p:nvPr/>
          </p:nvSpPr>
          <p:spPr>
            <a:xfrm flipV="1">
              <a:off x="7219440" y="2437560"/>
              <a:ext cx="205920" cy="14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50">
              <a:solidFill>
                <a:srgbClr val="000000">
                  <a:lumMod val="75000"/>
                  <a:lumOff val="25000"/>
                </a:srgbClr>
              </a:solidFill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41" name="直線矢印コネクタ 47"/>
            <p:cNvSpPr/>
            <p:nvPr/>
          </p:nvSpPr>
          <p:spPr>
            <a:xfrm flipH="1">
              <a:off x="7204680" y="2479320"/>
              <a:ext cx="237240" cy="2631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50">
              <a:solidFill>
                <a:srgbClr val="000000">
                  <a:lumMod val="75000"/>
                  <a:lumOff val="25000"/>
                </a:srgbClr>
              </a:solidFill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42" name="Rounded Rectangle 78"/>
          <p:cNvSpPr/>
          <p:nvPr/>
        </p:nvSpPr>
        <p:spPr>
          <a:xfrm>
            <a:off x="9333720" y="3822480"/>
            <a:ext cx="93240" cy="9324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38100"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243" name="Group 8"/>
          <p:cNvGrpSpPr/>
          <p:nvPr/>
        </p:nvGrpSpPr>
        <p:grpSpPr>
          <a:xfrm>
            <a:off x="8625240" y="2328840"/>
            <a:ext cx="589320" cy="589320"/>
            <a:chOff x="8625240" y="2328840"/>
            <a:chExt cx="589320" cy="589320"/>
          </a:xfrm>
        </p:grpSpPr>
        <p:sp>
          <p:nvSpPr>
            <p:cNvPr id="244" name="Rounded Rectangle 48"/>
            <p:cNvSpPr/>
            <p:nvPr/>
          </p:nvSpPr>
          <p:spPr>
            <a:xfrm>
              <a:off x="8625240" y="2328840"/>
              <a:ext cx="589320" cy="589320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38100">
              <a:solidFill>
                <a:srgbClr val="3254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45" name="楕円 23"/>
            <p:cNvSpPr/>
            <p:nvPr/>
          </p:nvSpPr>
          <p:spPr>
            <a:xfrm>
              <a:off x="8702280" y="2386080"/>
              <a:ext cx="117720" cy="117720"/>
            </a:xfrm>
            <a:prstGeom prst="ellipse">
              <a:avLst/>
            </a:prstGeom>
            <a:solidFill>
              <a:srgbClr val="ed7d31"/>
            </a:solidFill>
            <a:ln>
              <a:solidFill>
                <a:srgbClr val="af5c24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/>
          </p:style>
        </p:sp>
        <p:sp>
          <p:nvSpPr>
            <p:cNvPr id="246" name="楕円 23"/>
            <p:cNvSpPr/>
            <p:nvPr/>
          </p:nvSpPr>
          <p:spPr>
            <a:xfrm>
              <a:off x="8705880" y="2731320"/>
              <a:ext cx="117720" cy="117720"/>
            </a:xfrm>
            <a:prstGeom prst="ellipse">
              <a:avLst/>
            </a:prstGeom>
            <a:solidFill>
              <a:srgbClr val="ed7d31"/>
            </a:solidFill>
            <a:ln>
              <a:solidFill>
                <a:srgbClr val="af5c24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/>
          </p:style>
        </p:sp>
        <p:sp>
          <p:nvSpPr>
            <p:cNvPr id="247" name="楕円 23"/>
            <p:cNvSpPr/>
            <p:nvPr/>
          </p:nvSpPr>
          <p:spPr>
            <a:xfrm>
              <a:off x="9027000" y="2384280"/>
              <a:ext cx="117720" cy="117720"/>
            </a:xfrm>
            <a:prstGeom prst="ellipse">
              <a:avLst/>
            </a:prstGeom>
            <a:solidFill>
              <a:srgbClr val="ed7d31"/>
            </a:solidFill>
            <a:ln>
              <a:solidFill>
                <a:srgbClr val="af5c24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/>
          </p:style>
        </p:sp>
        <p:sp>
          <p:nvSpPr>
            <p:cNvPr id="248" name="楕円 23"/>
            <p:cNvSpPr/>
            <p:nvPr/>
          </p:nvSpPr>
          <p:spPr>
            <a:xfrm>
              <a:off x="9023040" y="2730600"/>
              <a:ext cx="117720" cy="117720"/>
            </a:xfrm>
            <a:prstGeom prst="ellipse">
              <a:avLst/>
            </a:prstGeom>
            <a:solidFill>
              <a:srgbClr val="ed7d31"/>
            </a:solidFill>
            <a:ln>
              <a:solidFill>
                <a:srgbClr val="af5c24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/>
          </p:style>
        </p:sp>
        <p:sp>
          <p:nvSpPr>
            <p:cNvPr id="249" name="直線矢印コネクタ 47"/>
            <p:cNvSpPr/>
            <p:nvPr/>
          </p:nvSpPr>
          <p:spPr>
            <a:xfrm flipV="1">
              <a:off x="8806680" y="2484360"/>
              <a:ext cx="237240" cy="2631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50">
              <a:solidFill>
                <a:srgbClr val="000000">
                  <a:lumMod val="75000"/>
                  <a:lumOff val="25000"/>
                </a:srgbClr>
              </a:solidFill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50" name="直線矢印コネクタ 47"/>
            <p:cNvSpPr/>
            <p:nvPr/>
          </p:nvSpPr>
          <p:spPr>
            <a:xfrm>
              <a:off x="8803440" y="2486880"/>
              <a:ext cx="236520" cy="2606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50">
              <a:solidFill>
                <a:srgbClr val="000000">
                  <a:lumMod val="75000"/>
                  <a:lumOff val="25000"/>
                </a:srgbClr>
              </a:solidFill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51" name="Rounded Rectangle 79"/>
          <p:cNvSpPr/>
          <p:nvPr/>
        </p:nvSpPr>
        <p:spPr>
          <a:xfrm>
            <a:off x="10564920" y="3822480"/>
            <a:ext cx="93240" cy="9324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252" name="Group 9"/>
          <p:cNvGrpSpPr/>
          <p:nvPr/>
        </p:nvGrpSpPr>
        <p:grpSpPr>
          <a:xfrm>
            <a:off x="10226520" y="2323800"/>
            <a:ext cx="589320" cy="589320"/>
            <a:chOff x="10226520" y="2323800"/>
            <a:chExt cx="589320" cy="589320"/>
          </a:xfrm>
        </p:grpSpPr>
        <p:sp>
          <p:nvSpPr>
            <p:cNvPr id="253" name="Rounded Rectangle 57"/>
            <p:cNvSpPr/>
            <p:nvPr/>
          </p:nvSpPr>
          <p:spPr>
            <a:xfrm>
              <a:off x="10226520" y="2323800"/>
              <a:ext cx="589320" cy="589320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54" name="楕円 23"/>
            <p:cNvSpPr/>
            <p:nvPr/>
          </p:nvSpPr>
          <p:spPr>
            <a:xfrm>
              <a:off x="10303560" y="2381040"/>
              <a:ext cx="117720" cy="117720"/>
            </a:xfrm>
            <a:prstGeom prst="ellipse">
              <a:avLst/>
            </a:prstGeom>
            <a:solidFill>
              <a:srgbClr val="ed7d31"/>
            </a:solidFill>
            <a:ln>
              <a:solidFill>
                <a:srgbClr val="af5c24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/>
          </p:style>
        </p:sp>
        <p:sp>
          <p:nvSpPr>
            <p:cNvPr id="255" name="楕円 23"/>
            <p:cNvSpPr/>
            <p:nvPr/>
          </p:nvSpPr>
          <p:spPr>
            <a:xfrm>
              <a:off x="10307160" y="2726280"/>
              <a:ext cx="117720" cy="117720"/>
            </a:xfrm>
            <a:prstGeom prst="ellipse">
              <a:avLst/>
            </a:prstGeom>
            <a:solidFill>
              <a:srgbClr val="ed7d31"/>
            </a:solidFill>
            <a:ln>
              <a:solidFill>
                <a:srgbClr val="af5c24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/>
          </p:style>
        </p:sp>
        <p:sp>
          <p:nvSpPr>
            <p:cNvPr id="256" name="楕円 23"/>
            <p:cNvSpPr/>
            <p:nvPr/>
          </p:nvSpPr>
          <p:spPr>
            <a:xfrm>
              <a:off x="10628280" y="2379240"/>
              <a:ext cx="117720" cy="117720"/>
            </a:xfrm>
            <a:prstGeom prst="ellipse">
              <a:avLst/>
            </a:prstGeom>
            <a:solidFill>
              <a:srgbClr val="ed7d31"/>
            </a:solidFill>
            <a:ln>
              <a:solidFill>
                <a:srgbClr val="af5c24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/>
          </p:style>
        </p:sp>
        <p:sp>
          <p:nvSpPr>
            <p:cNvPr id="257" name="楕円 23"/>
            <p:cNvSpPr/>
            <p:nvPr/>
          </p:nvSpPr>
          <p:spPr>
            <a:xfrm>
              <a:off x="10624320" y="2725560"/>
              <a:ext cx="117720" cy="117720"/>
            </a:xfrm>
            <a:prstGeom prst="ellipse">
              <a:avLst/>
            </a:prstGeom>
            <a:solidFill>
              <a:srgbClr val="ed7d31"/>
            </a:solidFill>
            <a:ln>
              <a:solidFill>
                <a:srgbClr val="af5c24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/>
          </p:style>
        </p:sp>
        <p:sp>
          <p:nvSpPr>
            <p:cNvPr id="258" name="直線矢印コネクタ 47"/>
            <p:cNvSpPr/>
            <p:nvPr/>
          </p:nvSpPr>
          <p:spPr>
            <a:xfrm>
              <a:off x="10362960" y="2499120"/>
              <a:ext cx="2880" cy="2268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50">
              <a:solidFill>
                <a:srgbClr val="000000">
                  <a:lumMod val="75000"/>
                  <a:lumOff val="25000"/>
                </a:srgbClr>
              </a:solidFill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59" name="直線矢印コネクタ 47"/>
            <p:cNvSpPr/>
            <p:nvPr/>
          </p:nvSpPr>
          <p:spPr>
            <a:xfrm flipH="1">
              <a:off x="10425240" y="2784600"/>
              <a:ext cx="19872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50">
              <a:solidFill>
                <a:srgbClr val="000000">
                  <a:lumMod val="75000"/>
                  <a:lumOff val="25000"/>
                </a:srgbClr>
              </a:solidFill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60" name="テキスト ボックス 42"/>
          <p:cNvSpPr/>
          <p:nvPr/>
        </p:nvSpPr>
        <p:spPr>
          <a:xfrm>
            <a:off x="6080400" y="1547640"/>
            <a:ext cx="392184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</a:rPr>
              <a:t>2. Interaction estimation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61" name="テキスト ボックス 38"/>
          <p:cNvSpPr/>
          <p:nvPr/>
        </p:nvSpPr>
        <p:spPr>
          <a:xfrm>
            <a:off x="10982520" y="3876120"/>
            <a:ext cx="6364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time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62" name="Plus 135"/>
          <p:cNvSpPr/>
          <p:nvPr/>
        </p:nvSpPr>
        <p:spPr>
          <a:xfrm>
            <a:off x="2540520" y="1762200"/>
            <a:ext cx="456840" cy="456840"/>
          </a:xfrm>
          <a:prstGeom prst="mathPlus">
            <a:avLst>
              <a:gd name="adj1" fmla="val 23520"/>
            </a:avLst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263" name="Left Arrow 136"/>
          <p:cNvSpPr/>
          <p:nvPr/>
        </p:nvSpPr>
        <p:spPr>
          <a:xfrm rot="16200000">
            <a:off x="2625480" y="2418480"/>
            <a:ext cx="286920" cy="28692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264" name="Left Arrow 137"/>
          <p:cNvSpPr/>
          <p:nvPr/>
        </p:nvSpPr>
        <p:spPr>
          <a:xfrm rot="10800000">
            <a:off x="5459400" y="4628880"/>
            <a:ext cx="413640" cy="28692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265" name="Magnetic Disk 2"/>
          <p:cNvSpPr/>
          <p:nvPr/>
        </p:nvSpPr>
        <p:spPr>
          <a:xfrm>
            <a:off x="201960" y="1503000"/>
            <a:ext cx="2186280" cy="877680"/>
          </a:xfrm>
          <a:prstGeom prst="flowChartMagneticDisk">
            <a:avLst/>
          </a:prstGeom>
          <a:gradFill rotWithShape="0">
            <a:gsLst>
              <a:gs pos="0">
                <a:srgbClr val="9d9d9d"/>
              </a:gs>
              <a:gs pos="100000">
                <a:srgbClr val="909090"/>
              </a:gs>
            </a:gsLst>
            <a:lin ang="5400000"/>
          </a:gradFill>
          <a:ln>
            <a:solidFill>
              <a:srgbClr val="000000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JP" sz="1400" spc="-1" strike="noStrike">
                <a:solidFill>
                  <a:srgbClr val="000000"/>
                </a:solidFill>
                <a:latin typeface="Arial"/>
              </a:rPr>
              <a:t>Quantitative Microbiota</a:t>
            </a:r>
            <a:endParaRPr b="0" lang="en-US" sz="14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1" lang="en-JP" sz="1400" spc="-1" strike="noStrike">
                <a:solidFill>
                  <a:srgbClr val="000000"/>
                </a:solidFill>
                <a:latin typeface="Arial"/>
              </a:rPr>
              <a:t>Profiles (QMPs)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66" name="Magnetic Disk 64"/>
          <p:cNvSpPr/>
          <p:nvPr/>
        </p:nvSpPr>
        <p:spPr>
          <a:xfrm>
            <a:off x="3149640" y="1499040"/>
            <a:ext cx="2134080" cy="881640"/>
          </a:xfrm>
          <a:prstGeom prst="flowChartMagneticDisk">
            <a:avLst/>
          </a:prstGeom>
          <a:solidFill>
            <a:srgbClr val="a5a5a5"/>
          </a:solidFill>
          <a:ln>
            <a:solidFill>
              <a:srgbClr val="7a7a7a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JP" sz="1600" spc="-1" strike="noStrike">
                <a:solidFill>
                  <a:srgbClr val="000000"/>
                </a:solidFill>
                <a:latin typeface="Arial"/>
              </a:rPr>
              <a:t>Timepoint</a:t>
            </a:r>
            <a:endParaRPr b="0" lang="en-US" sz="16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1" lang="en-JP" sz="1600" spc="-1" strike="noStrike">
                <a:solidFill>
                  <a:srgbClr val="000000"/>
                </a:solidFill>
                <a:latin typeface="Arial"/>
              </a:rPr>
              <a:t>information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67" name="直線矢印コネクタ 50"/>
          <p:cNvSpPr/>
          <p:nvPr/>
        </p:nvSpPr>
        <p:spPr>
          <a:xfrm>
            <a:off x="6408000" y="5055840"/>
            <a:ext cx="48862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mc:AlternateContent>
        <mc:Choice xmlns:a14="http://schemas.microsoft.com/office/drawing/2010/main" Requires="a14">
          <p:sp>
            <p:nvSpPr>
              <p:cNvPr id="268" name="TextBox 7"/>
              <p:cNvSpPr txBox="1"/>
              <p:nvPr/>
            </p:nvSpPr>
            <p:spPr>
              <a:xfrm>
                <a:off x="8625240" y="4214520"/>
                <a:ext cx="801360" cy="46116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⋮</m:t>
                    </m:r>
                  </m:oMath>
                </a14:m>
              </a:p>
            </p:txBody>
          </p:sp>
        </mc:Choice>
        <mc:Fallback/>
      </mc:AlternateContent>
      <p:sp>
        <p:nvSpPr>
          <p:cNvPr id="269" name="Rounded Rectangle 67"/>
          <p:cNvSpPr/>
          <p:nvPr/>
        </p:nvSpPr>
        <p:spPr>
          <a:xfrm>
            <a:off x="9902520" y="5013360"/>
            <a:ext cx="93240" cy="9324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0" name="Rounded Rectangle 68"/>
          <p:cNvSpPr/>
          <p:nvPr/>
        </p:nvSpPr>
        <p:spPr>
          <a:xfrm>
            <a:off x="7538400" y="5019840"/>
            <a:ext cx="93240" cy="9324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38100"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1" name="Rounded Rectangle 69"/>
          <p:cNvSpPr/>
          <p:nvPr/>
        </p:nvSpPr>
        <p:spPr>
          <a:xfrm>
            <a:off x="8379720" y="5017680"/>
            <a:ext cx="93240" cy="9324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38100"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272" name="Group 70"/>
          <p:cNvGrpSpPr/>
          <p:nvPr/>
        </p:nvGrpSpPr>
        <p:grpSpPr>
          <a:xfrm>
            <a:off x="788760" y="3547800"/>
            <a:ext cx="3969720" cy="2714760"/>
            <a:chOff x="788760" y="3547800"/>
            <a:chExt cx="3969720" cy="2714760"/>
          </a:xfrm>
        </p:grpSpPr>
        <p:sp>
          <p:nvSpPr>
            <p:cNvPr id="273" name="四角形: 角を丸くする 4"/>
            <p:cNvSpPr/>
            <p:nvPr/>
          </p:nvSpPr>
          <p:spPr>
            <a:xfrm>
              <a:off x="788760" y="3547800"/>
              <a:ext cx="3420000" cy="2316960"/>
            </a:xfrm>
            <a:prstGeom prst="roundRect">
              <a:avLst>
                <a:gd name="adj" fmla="val 3191"/>
              </a:avLst>
            </a:prstGeom>
            <a:solidFill>
              <a:schemeClr val="bg1"/>
            </a:solidFill>
            <a:ln w="28575">
              <a:solidFill>
                <a:srgbClr val="e7e6e6">
                  <a:lumMod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74" name="四角形: 角を丸くする 4"/>
            <p:cNvSpPr/>
            <p:nvPr/>
          </p:nvSpPr>
          <p:spPr>
            <a:xfrm>
              <a:off x="921240" y="3680640"/>
              <a:ext cx="3420000" cy="2316960"/>
            </a:xfrm>
            <a:prstGeom prst="roundRect">
              <a:avLst>
                <a:gd name="adj" fmla="val 3191"/>
              </a:avLst>
            </a:prstGeom>
            <a:solidFill>
              <a:schemeClr val="bg1"/>
            </a:solidFill>
            <a:ln w="28575">
              <a:solidFill>
                <a:srgbClr val="e7e6e6">
                  <a:lumMod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75" name="四角形: 角を丸くする 4"/>
            <p:cNvSpPr/>
            <p:nvPr/>
          </p:nvSpPr>
          <p:spPr>
            <a:xfrm>
              <a:off x="1053720" y="3813120"/>
              <a:ext cx="3420000" cy="2316960"/>
            </a:xfrm>
            <a:prstGeom prst="roundRect">
              <a:avLst>
                <a:gd name="adj" fmla="val 3191"/>
              </a:avLst>
            </a:prstGeom>
            <a:solidFill>
              <a:schemeClr val="bg1"/>
            </a:solidFill>
            <a:ln w="28575">
              <a:solidFill>
                <a:srgbClr val="e7e6e6">
                  <a:lumMod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76" name="四角形: 角を丸くする 4"/>
            <p:cNvSpPr/>
            <p:nvPr/>
          </p:nvSpPr>
          <p:spPr>
            <a:xfrm>
              <a:off x="1186560" y="3945600"/>
              <a:ext cx="3420000" cy="2316960"/>
            </a:xfrm>
            <a:prstGeom prst="roundRect">
              <a:avLst>
                <a:gd name="adj" fmla="val 3191"/>
              </a:avLst>
            </a:prstGeom>
            <a:solidFill>
              <a:schemeClr val="bg1"/>
            </a:solidFill>
            <a:ln w="28575">
              <a:solidFill>
                <a:srgbClr val="e7e6e6">
                  <a:lumMod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77" name="直線矢印コネクタ 10"/>
            <p:cNvSpPr/>
            <p:nvPr/>
          </p:nvSpPr>
          <p:spPr>
            <a:xfrm>
              <a:off x="1755000" y="5922000"/>
              <a:ext cx="272304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solidFill>
                <a:srgbClr val="000000"/>
              </a:solidFill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78" name="直線矢印コネクタ 11"/>
            <p:cNvSpPr/>
            <p:nvPr/>
          </p:nvSpPr>
          <p:spPr>
            <a:xfrm flipV="1">
              <a:off x="1907280" y="4043520"/>
              <a:ext cx="360" cy="20300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solidFill>
                <a:srgbClr val="000000"/>
              </a:solidFill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79" name="フリーフォーム: 図形 17"/>
            <p:cNvSpPr/>
            <p:nvPr/>
          </p:nvSpPr>
          <p:spPr>
            <a:xfrm>
              <a:off x="2069640" y="4374360"/>
              <a:ext cx="2261160" cy="1299240"/>
            </a:xfrm>
            <a:custGeom>
              <a:avLst/>
              <a:gdLst/>
              <a:ahLst/>
              <a:rect l="l" t="t" r="r" b="b"/>
              <a:pathLst>
                <a:path w="2261420" h="1299778">
                  <a:moveTo>
                    <a:pt x="0" y="928339"/>
                  </a:moveTo>
                  <a:cubicBezTo>
                    <a:pt x="181897" y="439184"/>
                    <a:pt x="363794" y="-49970"/>
                    <a:pt x="648929" y="4107"/>
                  </a:cubicBezTo>
                  <a:cubicBezTo>
                    <a:pt x="934065" y="58184"/>
                    <a:pt x="1442065" y="1077461"/>
                    <a:pt x="1710813" y="1252803"/>
                  </a:cubicBezTo>
                  <a:cubicBezTo>
                    <a:pt x="1979561" y="1428145"/>
                    <a:pt x="2261420" y="1056158"/>
                    <a:pt x="2261420" y="1056158"/>
                  </a:cubicBezTo>
                  <a:lnTo>
                    <a:pt x="2261420" y="1056158"/>
                  </a:lnTo>
                </a:path>
              </a:pathLst>
            </a:custGeom>
            <a:noFill/>
            <a:ln>
              <a:solidFill>
                <a:srgbClr val="3254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80" name="楕円 21"/>
            <p:cNvSpPr/>
            <p:nvPr/>
          </p:nvSpPr>
          <p:spPr>
            <a:xfrm>
              <a:off x="2005560" y="5059440"/>
              <a:ext cx="88200" cy="88200"/>
            </a:xfrm>
            <a:prstGeom prst="ellipse">
              <a:avLst/>
            </a:prstGeom>
            <a:solidFill>
              <a:srgbClr val="4472c4"/>
            </a:solidFill>
            <a:ln>
              <a:solidFill>
                <a:srgbClr val="3254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81" name="楕円 23"/>
            <p:cNvSpPr/>
            <p:nvPr/>
          </p:nvSpPr>
          <p:spPr>
            <a:xfrm>
              <a:off x="2571120" y="4247640"/>
              <a:ext cx="88200" cy="88200"/>
            </a:xfrm>
            <a:prstGeom prst="ellipse">
              <a:avLst/>
            </a:prstGeom>
            <a:solidFill>
              <a:srgbClr val="4472c4"/>
            </a:solidFill>
            <a:ln>
              <a:solidFill>
                <a:srgbClr val="3254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82" name="楕円 25"/>
            <p:cNvSpPr/>
            <p:nvPr/>
          </p:nvSpPr>
          <p:spPr>
            <a:xfrm>
              <a:off x="2703960" y="4469400"/>
              <a:ext cx="88200" cy="88200"/>
            </a:xfrm>
            <a:prstGeom prst="ellipse">
              <a:avLst/>
            </a:prstGeom>
            <a:solidFill>
              <a:srgbClr val="4472c4"/>
            </a:solidFill>
            <a:ln>
              <a:solidFill>
                <a:srgbClr val="3254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83" name="楕円 27"/>
            <p:cNvSpPr/>
            <p:nvPr/>
          </p:nvSpPr>
          <p:spPr>
            <a:xfrm>
              <a:off x="3215160" y="4714200"/>
              <a:ext cx="88200" cy="88200"/>
            </a:xfrm>
            <a:prstGeom prst="ellipse">
              <a:avLst/>
            </a:prstGeom>
            <a:solidFill>
              <a:srgbClr val="4472c4"/>
            </a:solidFill>
            <a:ln>
              <a:solidFill>
                <a:srgbClr val="3254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84" name="楕円 29"/>
            <p:cNvSpPr/>
            <p:nvPr/>
          </p:nvSpPr>
          <p:spPr>
            <a:xfrm>
              <a:off x="3488040" y="5295240"/>
              <a:ext cx="88200" cy="88200"/>
            </a:xfrm>
            <a:prstGeom prst="ellipse">
              <a:avLst/>
            </a:prstGeom>
            <a:solidFill>
              <a:srgbClr val="4472c4"/>
            </a:solidFill>
            <a:ln>
              <a:solidFill>
                <a:srgbClr val="3254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85" name="楕円 31"/>
            <p:cNvSpPr/>
            <p:nvPr/>
          </p:nvSpPr>
          <p:spPr>
            <a:xfrm>
              <a:off x="3829680" y="5524200"/>
              <a:ext cx="88200" cy="88200"/>
            </a:xfrm>
            <a:prstGeom prst="ellipse">
              <a:avLst/>
            </a:prstGeom>
            <a:solidFill>
              <a:srgbClr val="4472c4"/>
            </a:solidFill>
            <a:ln>
              <a:solidFill>
                <a:srgbClr val="3254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86" name="楕円 33"/>
            <p:cNvSpPr/>
            <p:nvPr/>
          </p:nvSpPr>
          <p:spPr>
            <a:xfrm>
              <a:off x="4252320" y="5522760"/>
              <a:ext cx="88200" cy="88200"/>
            </a:xfrm>
            <a:prstGeom prst="ellipse">
              <a:avLst/>
            </a:prstGeom>
            <a:solidFill>
              <a:srgbClr val="4472c4"/>
            </a:solidFill>
            <a:ln>
              <a:solidFill>
                <a:srgbClr val="3254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87" name="楕円 35"/>
            <p:cNvSpPr/>
            <p:nvPr/>
          </p:nvSpPr>
          <p:spPr>
            <a:xfrm>
              <a:off x="2276280" y="4714200"/>
              <a:ext cx="88200" cy="88200"/>
            </a:xfrm>
            <a:prstGeom prst="ellipse">
              <a:avLst/>
            </a:prstGeom>
            <a:solidFill>
              <a:srgbClr val="4472c4"/>
            </a:solidFill>
            <a:ln>
              <a:solidFill>
                <a:srgbClr val="3254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88" name="テキスト ボックス 38"/>
            <p:cNvSpPr/>
            <p:nvPr/>
          </p:nvSpPr>
          <p:spPr>
            <a:xfrm>
              <a:off x="4122000" y="5952960"/>
              <a:ext cx="636480" cy="3027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0" lang="en-US" sz="1400" spc="-1" strike="noStrike">
                  <a:solidFill>
                    <a:srgbClr val="000000"/>
                  </a:solidFill>
                  <a:latin typeface="Arial"/>
                </a:rPr>
                <a:t>time</a:t>
              </a:r>
              <a:endParaRPr b="0" lang="en-US" sz="1400" spc="-1" strike="noStrike">
                <a:latin typeface="Arial"/>
              </a:endParaRPr>
            </a:p>
          </p:txBody>
        </p:sp>
        <p:sp>
          <p:nvSpPr>
            <p:cNvPr id="289" name="テキスト ボックス 40"/>
            <p:cNvSpPr/>
            <p:nvPr/>
          </p:nvSpPr>
          <p:spPr>
            <a:xfrm rot="16200000">
              <a:off x="603720" y="4718880"/>
              <a:ext cx="1865160" cy="5158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en-US" sz="1400" spc="-1" strike="noStrike">
                  <a:solidFill>
                    <a:srgbClr val="000000"/>
                  </a:solidFill>
                  <a:latin typeface="Arial"/>
                </a:rPr>
                <a:t>Log quantitative</a:t>
              </a:r>
              <a:endParaRPr b="0" lang="en-US" sz="140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  <a:buNone/>
              </a:pPr>
              <a:r>
                <a:rPr b="0" lang="en-US" sz="1400" spc="-1" strike="noStrike">
                  <a:solidFill>
                    <a:srgbClr val="000000"/>
                  </a:solidFill>
                  <a:latin typeface="Arial"/>
                </a:rPr>
                <a:t>abundance</a:t>
              </a:r>
              <a:endParaRPr b="0" lang="en-US" sz="1400" spc="-1" strike="noStrike">
                <a:latin typeface="Arial"/>
              </a:endParaRPr>
            </a:p>
          </p:txBody>
        </p:sp>
      </p:grpSp>
      <p:sp>
        <p:nvSpPr>
          <p:cNvPr id="290" name="テキスト ボックス 42"/>
          <p:cNvSpPr/>
          <p:nvPr/>
        </p:nvSpPr>
        <p:spPr>
          <a:xfrm>
            <a:off x="249480" y="2839680"/>
            <a:ext cx="392184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</a:rPr>
              <a:t>1. Growth rate estimation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91" name="Left Arrow 100"/>
          <p:cNvSpPr/>
          <p:nvPr/>
        </p:nvSpPr>
        <p:spPr>
          <a:xfrm rot="10800000">
            <a:off x="5459400" y="1847520"/>
            <a:ext cx="413640" cy="28692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</p:sp>
      <p:pic>
        <p:nvPicPr>
          <p:cNvPr id="292" name="" descr="">
            <a:hlinkClick r:id="" action="ppaction://media"/>
          </p:cNvPr>
          <p:cNvPicPr/>
          <p:nvPr>
            <a:audioFile r:link="rId1"/>
            <p:extLst>
              <p:ext uri="{DAA4B4D4-6D71-4841-9C94-3DE7FCFB9230}">
                <p14:media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1226960" y="5892840"/>
            <a:ext cx="812520" cy="812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advTm="58000" p14:dur="2000"/>
    </mc:Choice>
    <mc:Fallback>
      <p:transition spd="slow" advTm="58000"/>
    </mc:Fallback>
  </mc:AlternateContent>
  <p:timing>
    <p:tnLst>
      <p:par>
        <p:cTn id="71" dur="indefinite" restart="never" nodeType="tmRoot">
          <p:childTnLst>
            <p:seq>
              <p:cTn id="72" dur="indefinite" nodeType="mainSeq">
                <p:childTnLst>
                  <p:par>
                    <p:cTn id="73" fill="hold">
                      <p:stCondLst>
                        <p:cond delay="0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nodeType="after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76" dur="1" fill="hold"/>
                                        <p:tgtEl>
                                          <p:spTgt spid="29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audio isNarration="1">
              <p:cMediaNode showWhenStopped="0">
                <p:cTn>
                  <p:stCondLst>
                    <p:cond delay="indefinite"/>
                  </p:stCondLst>
                  <p:endCondLst>
                    <p:cond delay="0" evt="onStopAudio"/>
                  </p:endCondLst>
                </p:cTn>
                <p:tgtEl>
                  <p:spTgt spid="292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PlaceHolder 1"/>
          <p:cNvSpPr>
            <a:spLocks noGrp="1"/>
          </p:cNvSpPr>
          <p:nvPr>
            <p:ph type="title"/>
          </p:nvPr>
        </p:nvSpPr>
        <p:spPr>
          <a:xfrm>
            <a:off x="1338840" y="3600"/>
            <a:ext cx="10852560" cy="1325160"/>
          </a:xfrm>
          <a:prstGeom prst="rect">
            <a:avLst/>
          </a:prstGeom>
          <a:solidFill>
            <a:srgbClr val="911d22"/>
          </a:solidFill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JP" sz="4400" spc="-1" strike="noStrike">
                <a:solidFill>
                  <a:srgbClr val="ffffff"/>
                </a:solidFill>
                <a:latin typeface="Arial"/>
                <a:ea typeface="Yu Gothic"/>
              </a:rPr>
              <a:t>What’s gLVE-based method?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4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1353320" cy="63252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JP" sz="2800" spc="-1" strike="noStrike">
                <a:solidFill>
                  <a:srgbClr val="000000"/>
                </a:solidFill>
                <a:latin typeface="Arial"/>
                <a:ea typeface="Yu Gothic"/>
              </a:rPr>
              <a:t>gLVE is the following equation: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Yu Gothic"/>
              </a:rPr>
              <a:t>It can be rewritten as follows: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Yu Gothic"/>
              </a:rPr>
              <a:t>Typically,  is estimated by interpolation methods (Gaussian process and spline), and  are</a:t>
            </a:r>
            <a:r>
              <a:rPr b="0" lang="en-JP" sz="2800" spc="-1" strike="noStrike">
                <a:solidFill>
                  <a:srgbClr val="000000"/>
                </a:solidFill>
                <a:latin typeface="Arial"/>
                <a:ea typeface="Yu Gothic"/>
              </a:rPr>
              <a:t> estimated by linear regression.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95" name="Picture 7" descr=""/>
          <p:cNvPicPr/>
          <p:nvPr/>
        </p:nvPicPr>
        <p:blipFill>
          <a:blip r:embed="rId1"/>
          <a:stretch/>
        </p:blipFill>
        <p:spPr>
          <a:xfrm>
            <a:off x="2235600" y="4407840"/>
            <a:ext cx="4939560" cy="1436760"/>
          </a:xfrm>
          <a:prstGeom prst="rect">
            <a:avLst/>
          </a:prstGeom>
          <a:ln w="0">
            <a:noFill/>
          </a:ln>
        </p:spPr>
      </p:pic>
      <p:pic>
        <p:nvPicPr>
          <p:cNvPr id="296" name="Picture 9" descr=""/>
          <p:cNvPicPr/>
          <p:nvPr/>
        </p:nvPicPr>
        <p:blipFill>
          <a:blip r:embed="rId2"/>
          <a:stretch/>
        </p:blipFill>
        <p:spPr>
          <a:xfrm>
            <a:off x="2235600" y="2359080"/>
            <a:ext cx="5781600" cy="1436760"/>
          </a:xfrm>
          <a:prstGeom prst="rect">
            <a:avLst/>
          </a:prstGeom>
          <a:ln w="0">
            <a:noFill/>
          </a:ln>
        </p:spPr>
      </p:pic>
      <p:sp>
        <p:nvSpPr>
          <p:cNvPr id="297" name="Rectangle 17"/>
          <p:cNvSpPr/>
          <p:nvPr/>
        </p:nvSpPr>
        <p:spPr>
          <a:xfrm>
            <a:off x="7259760" y="2893320"/>
            <a:ext cx="739800" cy="368280"/>
          </a:xfrm>
          <a:prstGeom prst="rect">
            <a:avLst/>
          </a:prstGeom>
          <a:solidFill>
            <a:schemeClr val="accent3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8" name="Straight Connector 19"/>
          <p:cNvSpPr/>
          <p:nvPr/>
        </p:nvSpPr>
        <p:spPr>
          <a:xfrm flipV="1">
            <a:off x="7999560" y="2599920"/>
            <a:ext cx="1139040" cy="477360"/>
          </a:xfrm>
          <a:prstGeom prst="line">
            <a:avLst/>
          </a:prstGeom>
          <a:ln>
            <a:solidFill>
              <a:srgbClr val="a5a5a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9" name="TextBox 20"/>
          <p:cNvSpPr/>
          <p:nvPr/>
        </p:nvSpPr>
        <p:spPr>
          <a:xfrm>
            <a:off x="9138600" y="2138400"/>
            <a:ext cx="1572480" cy="91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JP" sz="1800" spc="-1" strike="noStrike">
                <a:solidFill>
                  <a:srgbClr val="a5a5a5"/>
                </a:solidFill>
                <a:latin typeface="Arial"/>
              </a:rPr>
              <a:t>-th microbe’s quantitative abundance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00" name="Rectangle 22"/>
          <p:cNvSpPr/>
          <p:nvPr/>
        </p:nvSpPr>
        <p:spPr>
          <a:xfrm>
            <a:off x="5634360" y="2893320"/>
            <a:ext cx="565200" cy="368280"/>
          </a:xfrm>
          <a:prstGeom prst="rect">
            <a:avLst/>
          </a:prstGeom>
          <a:solidFill>
            <a:schemeClr val="accent3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1" name="Straight Connector 23"/>
          <p:cNvSpPr/>
          <p:nvPr/>
        </p:nvSpPr>
        <p:spPr>
          <a:xfrm flipV="1">
            <a:off x="5916960" y="1845000"/>
            <a:ext cx="2252520" cy="1047960"/>
          </a:xfrm>
          <a:prstGeom prst="line">
            <a:avLst/>
          </a:prstGeom>
          <a:ln>
            <a:solidFill>
              <a:srgbClr val="a5a5a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2" name="TextBox 24"/>
          <p:cNvSpPr/>
          <p:nvPr/>
        </p:nvSpPr>
        <p:spPr>
          <a:xfrm>
            <a:off x="8169480" y="1660680"/>
            <a:ext cx="24040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JP" sz="1800" spc="-1" strike="noStrike">
                <a:solidFill>
                  <a:srgbClr val="a5a5a5"/>
                </a:solidFill>
                <a:latin typeface="Arial"/>
              </a:rPr>
              <a:t>Interaction parameter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03" name="Rectangle 31"/>
          <p:cNvSpPr/>
          <p:nvPr/>
        </p:nvSpPr>
        <p:spPr>
          <a:xfrm>
            <a:off x="2244240" y="4842000"/>
            <a:ext cx="901800" cy="464040"/>
          </a:xfrm>
          <a:prstGeom prst="rect">
            <a:avLst/>
          </a:prstGeom>
          <a:solidFill>
            <a:schemeClr val="accent3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4" name="Straight Connector 32"/>
          <p:cNvSpPr/>
          <p:nvPr/>
        </p:nvSpPr>
        <p:spPr>
          <a:xfrm flipV="1">
            <a:off x="2694960" y="3948840"/>
            <a:ext cx="5322240" cy="892800"/>
          </a:xfrm>
          <a:prstGeom prst="line">
            <a:avLst/>
          </a:prstGeom>
          <a:ln>
            <a:solidFill>
              <a:srgbClr val="a5a5a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305" name="Group 42"/>
          <p:cNvGrpSpPr/>
          <p:nvPr/>
        </p:nvGrpSpPr>
        <p:grpSpPr>
          <a:xfrm>
            <a:off x="8017200" y="3764160"/>
            <a:ext cx="3021120" cy="913680"/>
            <a:chOff x="8017200" y="3764160"/>
            <a:chExt cx="3021120" cy="913680"/>
          </a:xfrm>
        </p:grpSpPr>
        <p:pic>
          <p:nvPicPr>
            <p:cNvPr id="306" name="Picture 5" descr=""/>
            <p:cNvPicPr/>
            <p:nvPr/>
          </p:nvPicPr>
          <p:blipFill>
            <a:blip r:embed="rId3"/>
            <a:stretch/>
          </p:blipFill>
          <p:spPr>
            <a:xfrm>
              <a:off x="8017200" y="4130280"/>
              <a:ext cx="3021120" cy="5475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07" name="TextBox 33"/>
            <p:cNvSpPr/>
            <p:nvPr/>
          </p:nvSpPr>
          <p:spPr>
            <a:xfrm>
              <a:off x="8017200" y="3764160"/>
              <a:ext cx="1412640" cy="363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en-JP" sz="1800" spc="-1" strike="noStrike">
                  <a:solidFill>
                    <a:srgbClr val="a5a5a5"/>
                  </a:solidFill>
                  <a:latin typeface="Arial"/>
                </a:rPr>
                <a:t>Growth rate</a:t>
              </a:r>
              <a:endParaRPr b="0" lang="en-US" sz="1800" spc="-1" strike="noStrike">
                <a:latin typeface="Arial"/>
              </a:endParaRPr>
            </a:p>
          </p:txBody>
        </p:sp>
      </p:grpSp>
      <p:pic>
        <p:nvPicPr>
          <p:cNvPr id="308" name="" descr="">
            <a:hlinkClick r:id="" action="ppaction://media"/>
          </p:cNvPr>
          <p:cNvPicPr/>
          <p:nvPr>
            <a:audioFile r:link="rId4"/>
            <p:extLst>
              <p:ext uri="{DAA4B4D4-6D71-4841-9C94-3DE7FCFB9230}">
                <p14:media r:embed="rId5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960" y="5892840"/>
            <a:ext cx="812520" cy="812520"/>
          </a:xfrm>
          <a:prstGeom prst="rect">
            <a:avLst/>
          </a:prstGeom>
          <a:ln w="0">
            <a:noFill/>
          </a:ln>
        </p:spPr>
      </p:pic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46AC253C-B950-42A7-A72E-26F0731AA43C}" type="slidenum">
              <a:t>11</a:t>
            </a:fld>
          </a:p>
        </p:txBody>
      </p:sp>
    </p:spTree>
  </p:cSld>
  <mc:AlternateContent>
    <mc:Choice Requires="p14">
      <p:transition spd="slow" advTm="72000" p14:dur="2000"/>
    </mc:Choice>
    <mc:Fallback>
      <p:transition spd="slow" advTm="72000"/>
    </mc:Fallback>
  </mc:AlternateContent>
  <p:timing>
    <p:tnLst>
      <p:par>
        <p:cTn id="77" dur="indefinite" restart="never" nodeType="tmRoot">
          <p:childTnLst>
            <p:seq>
              <p:cTn id="78" dur="indefinite" nodeType="mainSeq">
                <p:childTnLst>
                  <p:par>
                    <p:cTn id="79" fill="hold">
                      <p:stCondLst>
                        <p:cond delay="0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nodeType="after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2" dur="1" fill="hold"/>
                                        <p:tgtEl>
                                          <p:spTgt spid="30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87" dur="5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90" dur="5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93" dur="5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96" dur="5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99" dur="5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02" dur="5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07" dur="500"/>
                                        <p:tgtEl>
                                          <p:spTgt spid="29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12" dur="5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17" dur="5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20" dur="5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23" dur="5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28" dur="500"/>
                                        <p:tgtEl>
                                          <p:spTgt spid="29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audio isNarration="1">
              <p:cMediaNode showWhenStopped="0">
                <p:cTn>
                  <p:stCondLst>
                    <p:cond delay="indefinite"/>
                  </p:stCondLst>
                  <p:endCondLst>
                    <p:cond delay="0" evt="onStopAudio"/>
                  </p:endCondLst>
                </p:cTn>
                <p:tgtEl>
                  <p:spTgt spid="308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PlaceHolder 1"/>
          <p:cNvSpPr>
            <a:spLocks noGrp="1"/>
          </p:cNvSpPr>
          <p:nvPr>
            <p:ph type="title"/>
          </p:nvPr>
        </p:nvSpPr>
        <p:spPr>
          <a:xfrm>
            <a:off x="1338840" y="3600"/>
            <a:ext cx="10852560" cy="1325160"/>
          </a:xfrm>
          <a:prstGeom prst="rect">
            <a:avLst/>
          </a:prstGeom>
          <a:solidFill>
            <a:srgbClr val="911d22"/>
          </a:solidFill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JP" sz="4400" spc="-1" strike="noStrike">
                <a:solidFill>
                  <a:srgbClr val="ffffff"/>
                </a:solidFill>
                <a:latin typeface="Arial"/>
                <a:ea typeface="Yu Gothic"/>
              </a:rPr>
              <a:t>We have introduced time-varying parameters into gLVE.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0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135332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JP" sz="2800" spc="-1" strike="noStrike">
                <a:solidFill>
                  <a:srgbClr val="000000"/>
                </a:solidFill>
                <a:latin typeface="Arial"/>
                <a:ea typeface="Cambria Math"/>
              </a:rPr>
              <a:t>We used </a:t>
            </a:r>
            <a:r>
              <a:rPr b="0" lang="en-JP" sz="2800" spc="-1" strike="noStrike">
                <a:solidFill>
                  <a:srgbClr val="000000"/>
                </a:solidFill>
                <a:latin typeface="Arial"/>
                <a:ea typeface="Yu Gothic"/>
              </a:rPr>
              <a:t> as  ( indicates </a:t>
            </a:r>
            <a:r>
              <a:rPr b="1" lang="en-JP" sz="2800" spc="-1" strike="noStrike">
                <a:solidFill>
                  <a:srgbClr val="000000"/>
                </a:solidFill>
                <a:latin typeface="Arial"/>
                <a:ea typeface="Yu Gothic"/>
              </a:rPr>
              <a:t>discrete states</a:t>
            </a:r>
            <a:r>
              <a:rPr b="0" lang="en-JP" sz="2800" spc="-1" strike="noStrike">
                <a:solidFill>
                  <a:srgbClr val="000000"/>
                </a:solidFill>
                <a:latin typeface="Arial"/>
                <a:ea typeface="Yu Gothic"/>
              </a:rPr>
              <a:t> of interactions).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JP" sz="2800" spc="-1" strike="noStrike">
                <a:solidFill>
                  <a:srgbClr val="000000"/>
                </a:solidFill>
                <a:latin typeface="Arial"/>
                <a:ea typeface="Yu Gothic"/>
              </a:rPr>
              <a:t>Constructed a statistical model by replacing functions with variables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11" name="Picture 5" descr=""/>
          <p:cNvPicPr/>
          <p:nvPr/>
        </p:nvPicPr>
        <p:blipFill>
          <a:blip r:embed="rId1"/>
          <a:stretch/>
        </p:blipFill>
        <p:spPr>
          <a:xfrm>
            <a:off x="2323080" y="2747520"/>
            <a:ext cx="6779160" cy="1413000"/>
          </a:xfrm>
          <a:prstGeom prst="rect">
            <a:avLst/>
          </a:prstGeom>
          <a:ln w="0">
            <a:noFill/>
          </a:ln>
        </p:spPr>
      </p:pic>
      <p:pic>
        <p:nvPicPr>
          <p:cNvPr id="312" name="Picture 7" descr=""/>
          <p:cNvPicPr/>
          <p:nvPr/>
        </p:nvPicPr>
        <p:blipFill>
          <a:blip r:embed="rId2"/>
          <a:stretch/>
        </p:blipFill>
        <p:spPr>
          <a:xfrm>
            <a:off x="2323080" y="4783320"/>
            <a:ext cx="5286240" cy="1937520"/>
          </a:xfrm>
          <a:prstGeom prst="rect">
            <a:avLst/>
          </a:prstGeom>
          <a:ln w="0">
            <a:noFill/>
          </a:ln>
        </p:spPr>
      </p:pic>
      <p:sp>
        <p:nvSpPr>
          <p:cNvPr id="313" name="Rectangle 12"/>
          <p:cNvSpPr/>
          <p:nvPr/>
        </p:nvSpPr>
        <p:spPr>
          <a:xfrm>
            <a:off x="5024880" y="4885560"/>
            <a:ext cx="1209960" cy="583200"/>
          </a:xfrm>
          <a:prstGeom prst="rect">
            <a:avLst/>
          </a:prstGeom>
          <a:solidFill>
            <a:schemeClr val="accent3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4" name="Straight Connector 13"/>
          <p:cNvSpPr/>
          <p:nvPr/>
        </p:nvSpPr>
        <p:spPr>
          <a:xfrm>
            <a:off x="6235200" y="5177160"/>
            <a:ext cx="1849680" cy="575280"/>
          </a:xfrm>
          <a:prstGeom prst="line">
            <a:avLst/>
          </a:prstGeom>
          <a:ln>
            <a:solidFill>
              <a:srgbClr val="a5a5a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5" name="TextBox 14"/>
          <p:cNvSpPr/>
          <p:nvPr/>
        </p:nvSpPr>
        <p:spPr>
          <a:xfrm>
            <a:off x="8085240" y="5429160"/>
            <a:ext cx="268668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JP" sz="1800" spc="-1" strike="noStrike">
                <a:solidFill>
                  <a:srgbClr val="a5a5a5"/>
                </a:solidFill>
                <a:latin typeface="Arial"/>
              </a:rPr>
              <a:t>Vector inner product form including bias term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316" name="" descr="">
            <a:hlinkClick r:id="" action="ppaction://media"/>
          </p:cNvPr>
          <p:cNvPicPr/>
          <p:nvPr>
            <a:audioFile r:link="rId3"/>
            <p:extLst>
              <p:ext uri="{DAA4B4D4-6D71-4841-9C94-3DE7FCFB9230}">
                <p14:media r:embed="rId4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960" y="5892840"/>
            <a:ext cx="812520" cy="812520"/>
          </a:xfrm>
          <a:prstGeom prst="rect">
            <a:avLst/>
          </a:prstGeom>
          <a:ln w="0">
            <a:noFill/>
          </a:ln>
        </p:spPr>
      </p:pic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6A945DFC-4835-4464-83D0-29580FB4F42A}" type="slidenum">
              <a:t>12</a:t>
            </a:fld>
          </a:p>
        </p:txBody>
      </p:sp>
    </p:spTree>
  </p:cSld>
  <mc:AlternateContent>
    <mc:Choice Requires="p14">
      <p:transition spd="slow" advTm="47000" p14:dur="2000"/>
    </mc:Choice>
    <mc:Fallback>
      <p:transition spd="slow" advTm="47000"/>
    </mc:Fallback>
  </mc:AlternateContent>
  <p:timing>
    <p:tnLst>
      <p:par>
        <p:cTn id="129" dur="indefinite" restart="never" nodeType="tmRoot">
          <p:childTnLst>
            <p:seq>
              <p:cTn id="130" dur="indefinite" nodeType="mainSeq">
                <p:childTnLst>
                  <p:par>
                    <p:cTn id="131" fill="hold">
                      <p:stCondLst>
                        <p:cond delay="0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nodeType="after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4" dur="1" fill="hold"/>
                                        <p:tgtEl>
                                          <p:spTgt spid="3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39" dur="5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44" dur="500"/>
                                        <p:tgtEl>
                                          <p:spTgt spid="3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49" dur="50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54" dur="5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57" dur="5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60" dur="5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audio isNarration="1">
              <p:cMediaNode showWhenStopped="0">
                <p:cTn>
                  <p:stCondLst>
                    <p:cond delay="indefinite"/>
                  </p:stCondLst>
                  <p:endCondLst>
                    <p:cond delay="0" evt="onStopAudio"/>
                  </p:endCondLst>
                </p:cTn>
                <p:tgtEl>
                  <p:spTgt spid="316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PlaceHolder 1"/>
          <p:cNvSpPr>
            <a:spLocks noGrp="1"/>
          </p:cNvSpPr>
          <p:nvPr>
            <p:ph type="title"/>
          </p:nvPr>
        </p:nvSpPr>
        <p:spPr>
          <a:xfrm>
            <a:off x="1338840" y="3600"/>
            <a:ext cx="10852560" cy="1325160"/>
          </a:xfrm>
          <a:prstGeom prst="rect">
            <a:avLst/>
          </a:prstGeom>
          <a:solidFill>
            <a:srgbClr val="911d22"/>
          </a:solidFill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JP" sz="4400" spc="-1" strike="noStrike">
                <a:solidFill>
                  <a:srgbClr val="ffffff"/>
                </a:solidFill>
                <a:latin typeface="Arial"/>
                <a:ea typeface="Yu Gothic"/>
              </a:rPr>
              <a:t>Continuous-time regression hidden Markov model</a:t>
            </a:r>
            <a:r>
              <a:rPr b="0" lang="en-JP" sz="4400" spc="-1" strike="noStrike">
                <a:solidFill>
                  <a:srgbClr val="ffffff"/>
                </a:solidFill>
                <a:latin typeface="Arial"/>
                <a:ea typeface="Yu Gothic"/>
              </a:rPr>
              <a:t> </a:t>
            </a:r>
            <a:r>
              <a:rPr b="0" lang="en-US" sz="4400" spc="-1" strike="noStrike">
                <a:solidFill>
                  <a:srgbClr val="ffffff"/>
                </a:solidFill>
                <a:latin typeface="Arial"/>
                <a:ea typeface="Yu Gothic"/>
              </a:rPr>
              <a:t>(CTRHMM)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8" name="PlaceHolder 2"/>
          <p:cNvSpPr>
            <a:spLocks noGrp="1"/>
          </p:cNvSpPr>
          <p:nvPr>
            <p:ph type="sldNum" idx="14"/>
          </p:nvPr>
        </p:nvSpPr>
        <p:spPr>
          <a:xfrm>
            <a:off x="9448920" y="65599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8b8b8b"/>
                </a:solidFill>
                <a:latin typeface="Arial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286E482D-9B57-4072-A18D-96961908FD46}" type="slidenum">
              <a:rPr b="0" lang="en-US" sz="1200" spc="-1" strike="noStrike">
                <a:solidFill>
                  <a:srgbClr val="8b8b8b"/>
                </a:solidFill>
                <a:latin typeface="Arial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pic>
        <p:nvPicPr>
          <p:cNvPr id="319" name="Picture 8" descr=""/>
          <p:cNvPicPr/>
          <p:nvPr/>
        </p:nvPicPr>
        <p:blipFill>
          <a:blip r:embed="rId1"/>
          <a:stretch/>
        </p:blipFill>
        <p:spPr>
          <a:xfrm>
            <a:off x="254160" y="1768680"/>
            <a:ext cx="4236120" cy="4503240"/>
          </a:xfrm>
          <a:prstGeom prst="rect">
            <a:avLst/>
          </a:prstGeom>
          <a:ln w="0">
            <a:noFill/>
          </a:ln>
        </p:spPr>
      </p:pic>
      <p:pic>
        <p:nvPicPr>
          <p:cNvPr id="320" name="Picture 2" descr=""/>
          <p:cNvPicPr/>
          <p:nvPr/>
        </p:nvPicPr>
        <p:blipFill>
          <a:blip r:embed="rId2"/>
          <a:stretch/>
        </p:blipFill>
        <p:spPr>
          <a:xfrm>
            <a:off x="4759200" y="2784600"/>
            <a:ext cx="7293960" cy="3846240"/>
          </a:xfrm>
          <a:prstGeom prst="rect">
            <a:avLst/>
          </a:prstGeom>
          <a:ln w="0">
            <a:noFill/>
          </a:ln>
        </p:spPr>
      </p:pic>
      <p:sp>
        <p:nvSpPr>
          <p:cNvPr id="321" name="TextBox 12"/>
          <p:cNvSpPr/>
          <p:nvPr/>
        </p:nvSpPr>
        <p:spPr>
          <a:xfrm>
            <a:off x="672120" y="3785760"/>
            <a:ext cx="32612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JP" sz="1800" spc="-1" strike="noStrike">
                <a:solidFill>
                  <a:srgbClr val="2f5597"/>
                </a:solidFill>
                <a:latin typeface="Arial"/>
              </a:rPr>
              <a:t>Continuous-time Markov chain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22" name="TextBox 39"/>
          <p:cNvSpPr/>
          <p:nvPr/>
        </p:nvSpPr>
        <p:spPr>
          <a:xfrm>
            <a:off x="620640" y="6236640"/>
            <a:ext cx="351504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JP" sz="1800" spc="-1" strike="noStrike">
                <a:solidFill>
                  <a:srgbClr val="911d22"/>
                </a:solidFill>
                <a:latin typeface="Arial"/>
              </a:rPr>
              <a:t>Generalized Lotka-Volterra equation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23" name="Rounded Rectangle 13"/>
          <p:cNvSpPr/>
          <p:nvPr/>
        </p:nvSpPr>
        <p:spPr>
          <a:xfrm>
            <a:off x="5726160" y="5947920"/>
            <a:ext cx="6027480" cy="665640"/>
          </a:xfrm>
          <a:prstGeom prst="roundRect">
            <a:avLst>
              <a:gd name="adj" fmla="val 16667"/>
            </a:avLst>
          </a:prstGeom>
          <a:solidFill>
            <a:schemeClr val="accent2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4" name="Rounded Rectangle 43"/>
          <p:cNvSpPr/>
          <p:nvPr/>
        </p:nvSpPr>
        <p:spPr>
          <a:xfrm>
            <a:off x="5726160" y="5316840"/>
            <a:ext cx="6327000" cy="612720"/>
          </a:xfrm>
          <a:prstGeom prst="roundRect">
            <a:avLst>
              <a:gd name="adj" fmla="val 16667"/>
            </a:avLst>
          </a:pr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5" name="Rounded Rectangle 44"/>
          <p:cNvSpPr/>
          <p:nvPr/>
        </p:nvSpPr>
        <p:spPr>
          <a:xfrm>
            <a:off x="620640" y="2993400"/>
            <a:ext cx="3515040" cy="815040"/>
          </a:xfrm>
          <a:prstGeom prst="roundRect">
            <a:avLst>
              <a:gd name="adj" fmla="val 16667"/>
            </a:avLst>
          </a:pr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6" name="Rounded Rectangle 45"/>
          <p:cNvSpPr/>
          <p:nvPr/>
        </p:nvSpPr>
        <p:spPr>
          <a:xfrm>
            <a:off x="620640" y="4203360"/>
            <a:ext cx="3515040" cy="2068560"/>
          </a:xfrm>
          <a:prstGeom prst="roundRect">
            <a:avLst>
              <a:gd name="adj" fmla="val 7227"/>
            </a:avLst>
          </a:prstGeom>
          <a:solidFill>
            <a:schemeClr val="accent2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7" name="TextBox 15"/>
          <p:cNvSpPr/>
          <p:nvPr/>
        </p:nvSpPr>
        <p:spPr>
          <a:xfrm>
            <a:off x="4490280" y="1370880"/>
            <a:ext cx="7293960" cy="118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JP" sz="2400" spc="-1" strike="noStrike">
                <a:solidFill>
                  <a:srgbClr val="000000"/>
                </a:solidFill>
                <a:latin typeface="Arial"/>
              </a:rPr>
              <a:t>Based on the statistical model, we proposed a Bayesian model whose generative process is the following: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328" name="" descr="">
            <a:hlinkClick r:id="" action="ppaction://media"/>
          </p:cNvPr>
          <p:cNvPicPr/>
          <p:nvPr>
            <a:audioFile r:link="rId3"/>
            <p:extLst>
              <p:ext uri="{DAA4B4D4-6D71-4841-9C94-3DE7FCFB9230}">
                <p14:media r:embed="rId4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960" y="5892840"/>
            <a:ext cx="812520" cy="812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advTm="61000" p14:dur="2000"/>
    </mc:Choice>
    <mc:Fallback>
      <p:transition spd="slow" advTm="61000"/>
    </mc:Fallback>
  </mc:AlternateContent>
  <p:timing>
    <p:tnLst>
      <p:par>
        <p:cTn id="161" dur="indefinite" restart="never" nodeType="tmRoot">
          <p:childTnLst>
            <p:seq>
              <p:cTn id="162" dur="indefinite" nodeType="mainSeq">
                <p:childTnLst>
                  <p:par>
                    <p:cTn id="163" fill="hold">
                      <p:stCondLst>
                        <p:cond delay="0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nodeType="after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6" dur="1" fill="hold"/>
                                        <p:tgtEl>
                                          <p:spTgt spid="3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71" dur="5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74" dur="5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77" dur="5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82" dur="5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85" dur="5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88" dur="5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audio isNarration="1">
              <p:cMediaNode showWhenStopped="0">
                <p:cTn>
                  <p:stCondLst>
                    <p:cond delay="indefinite"/>
                  </p:stCondLst>
                  <p:endCondLst>
                    <p:cond delay="0" evt="onStopAudio"/>
                  </p:endCondLst>
                </p:cTn>
                <p:tgtEl>
                  <p:spTgt spid="328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PlaceHolder 1"/>
          <p:cNvSpPr>
            <a:spLocks noGrp="1"/>
          </p:cNvSpPr>
          <p:nvPr>
            <p:ph type="title"/>
          </p:nvPr>
        </p:nvSpPr>
        <p:spPr>
          <a:xfrm>
            <a:off x="831960" y="3429000"/>
            <a:ext cx="10515240" cy="1133280"/>
          </a:xfrm>
          <a:prstGeom prst="rect">
            <a:avLst/>
          </a:prstGeom>
          <a:solidFill>
            <a:srgbClr val="911d22"/>
          </a:solidFill>
          <a:ln w="0">
            <a:noFill/>
          </a:ln>
        </p:spPr>
        <p:txBody>
          <a:bodyPr anchor="b">
            <a:noAutofit/>
          </a:bodyPr>
          <a:p>
            <a:pPr>
              <a:lnSpc>
                <a:spcPct val="90000"/>
              </a:lnSpc>
              <a:buNone/>
            </a:pPr>
            <a:r>
              <a:rPr b="0" lang="en-JP" sz="5400" spc="-1" strike="noStrike">
                <a:solidFill>
                  <a:srgbClr val="ffffff"/>
                </a:solidFill>
                <a:latin typeface="Arial"/>
                <a:ea typeface="Yu Gothic"/>
              </a:rPr>
              <a:t>Results</a:t>
            </a:r>
            <a:endParaRPr b="0" lang="en-US" sz="5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0" name="PlaceHolder 2"/>
          <p:cNvSpPr>
            <a:spLocks noGrp="1"/>
          </p:cNvSpPr>
          <p:nvPr>
            <p:ph/>
          </p:nvPr>
        </p:nvSpPr>
        <p:spPr>
          <a:xfrm>
            <a:off x="831960" y="4589640"/>
            <a:ext cx="10515240" cy="14997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31" name="" descr="">
            <a:hlinkClick r:id="" action="ppaction://media"/>
          </p:cNvPr>
          <p:cNvPicPr/>
          <p:nvPr>
            <a:audioFile r:link="rId1"/>
            <p:extLst>
              <p:ext uri="{DAA4B4D4-6D71-4841-9C94-3DE7FCFB9230}">
                <p14:media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1226960" y="5892840"/>
            <a:ext cx="812520" cy="812520"/>
          </a:xfrm>
          <a:prstGeom prst="rect">
            <a:avLst/>
          </a:prstGeom>
          <a:ln w="0">
            <a:noFill/>
          </a:ln>
        </p:spPr>
      </p:pic>
      <p:sp>
        <p:nvSpPr>
          <p:cNvPr id="4" name="PlaceHolder 3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D5FA38A4-5D14-4D56-9CDD-CE58E2A918CD}" type="slidenum">
              <a:t>14</a:t>
            </a:fld>
          </a:p>
        </p:txBody>
      </p:sp>
    </p:spTree>
  </p:cSld>
  <mc:AlternateContent>
    <mc:Choice Requires="p14">
      <p:transition spd="slow" advTm="3000" p14:dur="2000"/>
    </mc:Choice>
    <mc:Fallback>
      <p:transition spd="slow" advTm="3000"/>
    </mc:Fallback>
  </mc:AlternateContent>
  <p:timing>
    <p:tnLst>
      <p:par>
        <p:cTn id="189" dur="indefinite" restart="never" nodeType="tmRoot">
          <p:childTnLst>
            <p:seq>
              <p:cTn id="190" dur="indefinite" nodeType="mainSeq">
                <p:childTnLst>
                  <p:par>
                    <p:cTn id="191" fill="hold">
                      <p:stCondLst>
                        <p:cond delay="0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nodeType="after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4" dur="1" fill="hold"/>
                                        <p:tgtEl>
                                          <p:spTgt spid="3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audio isNarration="1">
              <p:cMediaNode showWhenStopped="0">
                <p:cTn>
                  <p:stCondLst>
                    <p:cond delay="indefinite"/>
                  </p:stCondLst>
                  <p:endCondLst>
                    <p:cond delay="0" evt="onStopAudio"/>
                  </p:endCondLst>
                </p:cTn>
                <p:tgtEl>
                  <p:spTgt spid="331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PlaceHolder 1"/>
          <p:cNvSpPr>
            <a:spLocks noGrp="1"/>
          </p:cNvSpPr>
          <p:nvPr>
            <p:ph type="title"/>
          </p:nvPr>
        </p:nvSpPr>
        <p:spPr>
          <a:xfrm>
            <a:off x="1338840" y="3600"/>
            <a:ext cx="10852560" cy="1325160"/>
          </a:xfrm>
          <a:prstGeom prst="rect">
            <a:avLst/>
          </a:prstGeom>
          <a:solidFill>
            <a:srgbClr val="911d22"/>
          </a:solidFill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JP" sz="4400" spc="-1" strike="noStrike">
                <a:solidFill>
                  <a:srgbClr val="ffffff"/>
                </a:solidFill>
                <a:latin typeface="Arial"/>
                <a:ea typeface="Yu Gothic"/>
              </a:rPr>
              <a:t>Synthetic dataset experiments showed higher performance of Umibato.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3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4273200" cy="50320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JP" sz="2800" spc="-1" strike="noStrike">
                <a:solidFill>
                  <a:srgbClr val="000000"/>
                </a:solidFill>
                <a:latin typeface="Arial"/>
                <a:ea typeface="Yu Gothic"/>
              </a:rPr>
              <a:t>The figure shows the Pearson’s correlation coefficient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Yu Gothic"/>
              </a:rPr>
              <a:t>s between the true and estimated parameters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JP" sz="2400" spc="-1" strike="noStrike">
                <a:solidFill>
                  <a:srgbClr val="000000"/>
                </a:solidFill>
                <a:latin typeface="Arial"/>
                <a:ea typeface="Yu Gothic"/>
              </a:rPr>
              <a:t>Umibato was used in the two cases: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2" marL="1371600" indent="-4572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AutoNum type="arabicPeriod"/>
            </a:pPr>
            <a:r>
              <a:rPr b="0" lang="en-JP" sz="2000" spc="-1" strike="noStrike">
                <a:solidFill>
                  <a:srgbClr val="000000"/>
                </a:solidFill>
                <a:latin typeface="Arial"/>
                <a:ea typeface="Yu Gothic"/>
              </a:rPr>
              <a:t>Using the true number of states (true model case)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2" marL="1371600" indent="-4572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AutoNum type="arabicPeriod"/>
            </a:pPr>
            <a:r>
              <a:rPr b="0" lang="en-JP" sz="2000" spc="-1" strike="noStrike">
                <a:solidFill>
                  <a:srgbClr val="000000"/>
                </a:solidFill>
                <a:latin typeface="Arial"/>
                <a:ea typeface="Yu Gothic"/>
              </a:rPr>
              <a:t>Using state deletion from  (practical case)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34" name="Picture 5" descr=""/>
          <p:cNvPicPr/>
          <p:nvPr/>
        </p:nvPicPr>
        <p:blipFill>
          <a:blip r:embed="rId1"/>
          <a:stretch/>
        </p:blipFill>
        <p:spPr>
          <a:xfrm>
            <a:off x="5111640" y="1728720"/>
            <a:ext cx="6997320" cy="4544640"/>
          </a:xfrm>
          <a:prstGeom prst="rect">
            <a:avLst/>
          </a:prstGeom>
          <a:ln w="0">
            <a:noFill/>
          </a:ln>
        </p:spPr>
      </p:pic>
      <p:pic>
        <p:nvPicPr>
          <p:cNvPr id="335" name="" descr="">
            <a:hlinkClick r:id="" action="ppaction://media"/>
          </p:cNvPr>
          <p:cNvPicPr/>
          <p:nvPr>
            <a:audioFile r:link="rId2"/>
            <p:extLst>
              <p:ext uri="{DAA4B4D4-6D71-4841-9C94-3DE7FCFB9230}">
                <p14:media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960" y="5892840"/>
            <a:ext cx="812520" cy="812520"/>
          </a:xfrm>
          <a:prstGeom prst="rect">
            <a:avLst/>
          </a:prstGeom>
          <a:ln w="0">
            <a:noFill/>
          </a:ln>
        </p:spPr>
      </p:pic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C693565A-C6EF-40C5-9CAE-C5CBFCEBCCA2}" type="slidenum">
              <a:t>15</a:t>
            </a:fld>
          </a:p>
        </p:txBody>
      </p:sp>
    </p:spTree>
  </p:cSld>
  <mc:AlternateContent>
    <mc:Choice Requires="p14">
      <p:transition spd="slow" advTm="99000" p14:dur="2000"/>
    </mc:Choice>
    <mc:Fallback>
      <p:transition spd="slow" advTm="99000"/>
    </mc:Fallback>
  </mc:AlternateContent>
  <p:timing>
    <p:tnLst>
      <p:par>
        <p:cTn id="195" dur="indefinite" restart="never" nodeType="tmRoot">
          <p:childTnLst>
            <p:seq>
              <p:cTn id="196" dur="indefinite" nodeType="mainSeq">
                <p:childTnLst>
                  <p:par>
                    <p:cTn id="197" fill="hold">
                      <p:stCondLst>
                        <p:cond delay="0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nodeType="after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00" dur="1" fill="hold"/>
                                        <p:tgtEl>
                                          <p:spTgt spid="3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audio isNarration="1">
              <p:cMediaNode showWhenStopped="0">
                <p:cTn>
                  <p:stCondLst>
                    <p:cond delay="indefinite"/>
                  </p:stCondLst>
                  <p:endCondLst>
                    <p:cond delay="0" evt="onStopAudio"/>
                  </p:endCondLst>
                </p:cTn>
                <p:tgtEl>
                  <p:spTgt spid="335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PlaceHolder 1"/>
          <p:cNvSpPr>
            <a:spLocks noGrp="1"/>
          </p:cNvSpPr>
          <p:nvPr>
            <p:ph type="title"/>
          </p:nvPr>
        </p:nvSpPr>
        <p:spPr>
          <a:xfrm>
            <a:off x="1338840" y="3600"/>
            <a:ext cx="10852560" cy="1325160"/>
          </a:xfrm>
          <a:prstGeom prst="rect">
            <a:avLst/>
          </a:prstGeom>
          <a:solidFill>
            <a:srgbClr val="911d22"/>
          </a:solidFill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JP" sz="4400" spc="-1" strike="noStrike">
                <a:solidFill>
                  <a:srgbClr val="ffffff"/>
                </a:solidFill>
                <a:latin typeface="Arial"/>
                <a:ea typeface="Yu Gothic"/>
              </a:rPr>
              <a:t>Used dataset on real</a:t>
            </a:r>
            <a:r>
              <a:rPr b="0" lang="en-US" sz="4400" spc="-1" strike="noStrike">
                <a:solidFill>
                  <a:srgbClr val="ffffff"/>
                </a:solidFill>
                <a:latin typeface="Arial"/>
                <a:ea typeface="Yu Gothic"/>
              </a:rPr>
              <a:t> data</a:t>
            </a:r>
            <a:r>
              <a:rPr b="0" lang="en-JP" sz="4400" spc="-1" strike="noStrike">
                <a:solidFill>
                  <a:srgbClr val="ffffff"/>
                </a:solidFill>
                <a:latin typeface="Arial"/>
                <a:ea typeface="Yu Gothic"/>
              </a:rPr>
              <a:t> experiment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7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JP" sz="2800" spc="-1" strike="noStrike">
                <a:solidFill>
                  <a:srgbClr val="000000"/>
                </a:solidFill>
                <a:latin typeface="Arial"/>
                <a:ea typeface="Yu Gothic"/>
              </a:rPr>
              <a:t>We used a mouse gut microbiota dataset (</a:t>
            </a:r>
            <a:r>
              <a:rPr b="1" lang="en-US" sz="2800" spc="-1" strike="noStrike" u="sng">
                <a:solidFill>
                  <a:srgbClr val="808080"/>
                </a:solidFill>
                <a:uFillTx/>
                <a:latin typeface="Arial"/>
                <a:ea typeface="Yu Gothic"/>
                <a:hlinkClick r:id="rId1"/>
              </a:rPr>
              <a:t>Bucci </a:t>
            </a:r>
            <a:r>
              <a:rPr b="1" i="1" lang="en-US" sz="2800" spc="-1" strike="noStrike" u="sng">
                <a:solidFill>
                  <a:srgbClr val="808080"/>
                </a:solidFill>
                <a:uFillTx/>
                <a:latin typeface="Arial"/>
                <a:ea typeface="Yu Gothic"/>
                <a:hlinkClick r:id="rId2"/>
              </a:rPr>
              <a:t>et al.</a:t>
            </a:r>
            <a:r>
              <a:rPr b="1" lang="en-US" sz="2800" spc="-1" strike="noStrike" u="sng">
                <a:solidFill>
                  <a:srgbClr val="808080"/>
                </a:solidFill>
                <a:uFillTx/>
                <a:latin typeface="Arial"/>
                <a:ea typeface="Yu Gothic"/>
                <a:hlinkClick r:id="rId3"/>
              </a:rPr>
              <a:t>, 2016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Yu Gothic"/>
              </a:rPr>
              <a:t>).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Yu Gothic"/>
              </a:rPr>
              <a:t>16S amplicon dataset using strain-specific qPCR primers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38" name="Picture 7" descr=""/>
          <p:cNvPicPr/>
          <p:nvPr/>
        </p:nvPicPr>
        <p:blipFill>
          <a:blip r:embed="rId4"/>
          <a:stretch/>
        </p:blipFill>
        <p:spPr>
          <a:xfrm>
            <a:off x="1665720" y="3018240"/>
            <a:ext cx="8860320" cy="3425760"/>
          </a:xfrm>
          <a:prstGeom prst="rect">
            <a:avLst/>
          </a:prstGeom>
          <a:ln w="0">
            <a:noFill/>
          </a:ln>
        </p:spPr>
      </p:pic>
      <p:sp>
        <p:nvSpPr>
          <p:cNvPr id="339" name="Rectangle 8"/>
          <p:cNvSpPr/>
          <p:nvPr/>
        </p:nvSpPr>
        <p:spPr>
          <a:xfrm>
            <a:off x="5183640" y="6539040"/>
            <a:ext cx="5715720" cy="272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JP" sz="1200" spc="-1" strike="noStrike">
                <a:solidFill>
                  <a:srgbClr val="000000"/>
                </a:solidFill>
                <a:latin typeface="Arial"/>
              </a:rPr>
              <a:t>https://genomebiology.biomedcentral.com/articles/10.1186/s13059-016-0980-6</a:t>
            </a:r>
            <a:endParaRPr b="0" lang="en-US" sz="1200" spc="-1" strike="noStrike">
              <a:latin typeface="Arial"/>
            </a:endParaRPr>
          </a:p>
        </p:txBody>
      </p:sp>
      <p:pic>
        <p:nvPicPr>
          <p:cNvPr id="340" name="" descr="">
            <a:hlinkClick r:id="" action="ppaction://media"/>
          </p:cNvPr>
          <p:cNvPicPr/>
          <p:nvPr>
            <a:audioFile r:link="rId5"/>
            <p:extLst>
              <p:ext uri="{DAA4B4D4-6D71-4841-9C94-3DE7FCFB9230}">
                <p14:media r:embed="rId6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226960" y="5892840"/>
            <a:ext cx="812520" cy="812520"/>
          </a:xfrm>
          <a:prstGeom prst="rect">
            <a:avLst/>
          </a:prstGeom>
          <a:ln w="0">
            <a:noFill/>
          </a:ln>
        </p:spPr>
      </p:pic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82AF00F4-D7D5-4E9D-B34C-BFEB13BC86A4}" type="slidenum">
              <a:t>16</a:t>
            </a:fld>
          </a:p>
        </p:txBody>
      </p:sp>
    </p:spTree>
  </p:cSld>
  <mc:AlternateContent>
    <mc:Choice Requires="p14">
      <p:transition spd="slow" advTm="54000" p14:dur="2000"/>
    </mc:Choice>
    <mc:Fallback>
      <p:transition spd="slow" advTm="54000"/>
    </mc:Fallback>
  </mc:AlternateContent>
  <p:timing>
    <p:tnLst>
      <p:par>
        <p:cTn id="201" dur="indefinite" restart="never" nodeType="tmRoot">
          <p:childTnLst>
            <p:seq>
              <p:cTn id="202" dur="indefinite" nodeType="mainSeq">
                <p:childTnLst>
                  <p:par>
                    <p:cTn id="203" fill="hold">
                      <p:stCondLst>
                        <p:cond delay="0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nodeType="after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06" dur="1" fill="hold"/>
                                        <p:tgtEl>
                                          <p:spTgt spid="34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audio isNarration="1">
              <p:cMediaNode showWhenStopped="0">
                <p:cTn>
                  <p:stCondLst>
                    <p:cond delay="indefinite"/>
                  </p:stCondLst>
                  <p:endCondLst>
                    <p:cond delay="0" evt="onStopAudio"/>
                  </p:endCondLst>
                </p:cTn>
                <p:tgtEl>
                  <p:spTgt spid="340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1" name="Picture 4" descr=""/>
          <p:cNvPicPr/>
          <p:nvPr/>
        </p:nvPicPr>
        <p:blipFill>
          <a:blip r:embed="rId1"/>
          <a:stretch/>
        </p:blipFill>
        <p:spPr>
          <a:xfrm>
            <a:off x="459360" y="2843640"/>
            <a:ext cx="11273040" cy="3829320"/>
          </a:xfrm>
          <a:prstGeom prst="rect">
            <a:avLst/>
          </a:prstGeom>
          <a:ln w="0">
            <a:noFill/>
          </a:ln>
        </p:spPr>
      </p:pic>
      <p:sp>
        <p:nvSpPr>
          <p:cNvPr id="342" name="PlaceHolder 1"/>
          <p:cNvSpPr>
            <a:spLocks noGrp="1"/>
          </p:cNvSpPr>
          <p:nvPr>
            <p:ph type="title"/>
          </p:nvPr>
        </p:nvSpPr>
        <p:spPr>
          <a:xfrm>
            <a:off x="1338840" y="3600"/>
            <a:ext cx="10852560" cy="1325160"/>
          </a:xfrm>
          <a:prstGeom prst="rect">
            <a:avLst/>
          </a:prstGeom>
          <a:solidFill>
            <a:srgbClr val="911d22"/>
          </a:solidFill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JP" sz="4400" spc="-1" strike="noStrike">
                <a:solidFill>
                  <a:srgbClr val="ffffff"/>
                </a:solidFill>
                <a:latin typeface="Arial"/>
                <a:ea typeface="Yu Gothic"/>
              </a:rPr>
              <a:t>Umibato could capture the change of diet.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3" name="PlaceHolder 2"/>
          <p:cNvSpPr>
            <a:spLocks noGrp="1"/>
          </p:cNvSpPr>
          <p:nvPr>
            <p:ph type="sldNum" idx="15"/>
          </p:nvPr>
        </p:nvSpPr>
        <p:spPr>
          <a:xfrm>
            <a:off x="9448920" y="651564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8b8b8b"/>
                </a:solidFill>
                <a:latin typeface="Arial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991B17AB-8BA0-4478-AC78-80F6D9AF2522}" type="slidenum">
              <a:rPr b="0" lang="en-US" sz="1200" spc="-1" strike="noStrike">
                <a:solidFill>
                  <a:srgbClr val="8b8b8b"/>
                </a:solidFill>
                <a:latin typeface="Arial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344" name="TextBox 16"/>
          <p:cNvSpPr/>
          <p:nvPr/>
        </p:nvSpPr>
        <p:spPr>
          <a:xfrm>
            <a:off x="7632360" y="6559560"/>
            <a:ext cx="383220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JP" sz="2000" spc="-1" strike="noStrike">
                <a:solidFill>
                  <a:srgbClr val="000000"/>
                </a:solidFill>
                <a:latin typeface="Arial"/>
              </a:rPr>
              <a:t>subject4 &amp; 7 are controls.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45" name="PlaceHolder 3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Yu Gothic"/>
              </a:rPr>
              <a:t>The figure below shows the estimated interaction states.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JP" sz="2400" spc="-1" strike="noStrike">
                <a:solidFill>
                  <a:srgbClr val="000000"/>
                </a:solidFill>
                <a:latin typeface="Arial"/>
                <a:ea typeface="Yu Gothic"/>
              </a:rPr>
              <a:t>State 5 seems to be related to low-fiber diets.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46" name="" descr="">
            <a:hlinkClick r:id="" action="ppaction://media"/>
          </p:cNvPr>
          <p:cNvPicPr/>
          <p:nvPr>
            <a:audioFile r:link="rId2"/>
            <p:extLst>
              <p:ext uri="{DAA4B4D4-6D71-4841-9C94-3DE7FCFB9230}">
                <p14:media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960" y="5892840"/>
            <a:ext cx="812520" cy="812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advTm="61000" p14:dur="2000"/>
    </mc:Choice>
    <mc:Fallback>
      <p:transition spd="slow" advTm="61000"/>
    </mc:Fallback>
  </mc:AlternateContent>
  <p:timing>
    <p:tnLst>
      <p:par>
        <p:cTn id="207" dur="indefinite" restart="never" nodeType="tmRoot">
          <p:childTnLst>
            <p:seq>
              <p:cTn id="208" dur="indefinite" nodeType="mainSeq">
                <p:childTnLst>
                  <p:par>
                    <p:cTn id="209" fill="hold">
                      <p:stCondLst>
                        <p:cond delay="0"/>
                      </p:stCondLst>
                      <p:childTnLst>
                        <p:par>
                          <p:cTn id="210" fill="hold">
                            <p:stCondLst>
                              <p:cond delay="0"/>
                            </p:stCondLst>
                            <p:childTnLst>
                              <p:par>
                                <p:cTn id="211" nodeType="after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12" dur="1" fill="hold"/>
                                        <p:tgtEl>
                                          <p:spTgt spid="34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audio isNarration="1">
              <p:cMediaNode showWhenStopped="0">
                <p:cTn>
                  <p:stCondLst>
                    <p:cond delay="indefinite"/>
                  </p:stCondLst>
                  <p:endCondLst>
                    <p:cond delay="0" evt="onStopAudio"/>
                  </p:endCondLst>
                </p:cTn>
                <p:tgtEl>
                  <p:spTgt spid="346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PlaceHolder 1"/>
          <p:cNvSpPr>
            <a:spLocks noGrp="1"/>
          </p:cNvSpPr>
          <p:nvPr>
            <p:ph type="title"/>
          </p:nvPr>
        </p:nvSpPr>
        <p:spPr>
          <a:xfrm>
            <a:off x="1338840" y="3600"/>
            <a:ext cx="10852560" cy="1325160"/>
          </a:xfrm>
          <a:prstGeom prst="rect">
            <a:avLst/>
          </a:prstGeom>
          <a:solidFill>
            <a:srgbClr val="911d22"/>
          </a:solidFill>
          <a:ln w="0"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0" lang="en-JP" sz="4000" spc="-1" strike="noStrike">
                <a:solidFill>
                  <a:srgbClr val="ffffff"/>
                </a:solidFill>
                <a:latin typeface="Arial"/>
                <a:ea typeface="Yu Gothic"/>
              </a:rPr>
              <a:t>States 3, 4, and 5 are main interaction states.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8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Yu Gothic"/>
              </a:rPr>
              <a:t>The figure below shows the estimated transition probability matrix for each elapsed time: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4572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AutoNum type="alphaLcParenR"/>
            </a:pPr>
            <a:r>
              <a:rPr b="0" lang="en-JP" sz="2400" spc="-1" strike="noStrike">
                <a:solidFill>
                  <a:srgbClr val="000000"/>
                </a:solidFill>
                <a:latin typeface="Arial"/>
                <a:ea typeface="Yu Gothic"/>
              </a:rPr>
              <a:t>The transition probability matrix for </a:t>
            </a:r>
            <a:r>
              <a:rPr b="1" lang="en-JP" sz="2400" spc="-1" strike="noStrike">
                <a:solidFill>
                  <a:srgbClr val="000000"/>
                </a:solidFill>
                <a:latin typeface="Arial"/>
                <a:ea typeface="Yu Gothic"/>
              </a:rPr>
              <a:t>one day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4572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AutoNum type="alphaLcParenR"/>
            </a:pPr>
            <a:r>
              <a:rPr b="0" lang="en-JP" sz="2400" spc="-1" strike="noStrike">
                <a:solidFill>
                  <a:srgbClr val="000000"/>
                </a:solidFill>
                <a:latin typeface="Arial"/>
                <a:ea typeface="Yu Gothic"/>
              </a:rPr>
              <a:t>The transition probability matrix for </a:t>
            </a:r>
            <a:r>
              <a:rPr b="1" lang="en-JP" sz="2400" spc="-1" strike="noStrike">
                <a:solidFill>
                  <a:srgbClr val="000000"/>
                </a:solidFill>
                <a:latin typeface="Arial"/>
                <a:ea typeface="Yu Gothic"/>
              </a:rPr>
              <a:t>one week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49" name="Picture 5" descr=""/>
          <p:cNvPicPr/>
          <p:nvPr/>
        </p:nvPicPr>
        <p:blipFill>
          <a:blip r:embed="rId1"/>
          <a:stretch/>
        </p:blipFill>
        <p:spPr>
          <a:xfrm>
            <a:off x="2145960" y="3477960"/>
            <a:ext cx="7899480" cy="3379680"/>
          </a:xfrm>
          <a:prstGeom prst="rect">
            <a:avLst/>
          </a:prstGeom>
          <a:ln w="0">
            <a:noFill/>
          </a:ln>
        </p:spPr>
      </p:pic>
      <p:pic>
        <p:nvPicPr>
          <p:cNvPr id="350" name="" descr="">
            <a:hlinkClick r:id="" action="ppaction://media"/>
          </p:cNvPr>
          <p:cNvPicPr/>
          <p:nvPr>
            <a:audioFile r:link="rId2"/>
            <p:extLst>
              <p:ext uri="{DAA4B4D4-6D71-4841-9C94-3DE7FCFB9230}">
                <p14:media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960" y="5892840"/>
            <a:ext cx="812520" cy="812520"/>
          </a:xfrm>
          <a:prstGeom prst="rect">
            <a:avLst/>
          </a:prstGeom>
          <a:ln w="0">
            <a:noFill/>
          </a:ln>
        </p:spPr>
      </p:pic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805E01BF-8886-4762-AE69-60D627FBE6A3}" type="slidenum">
              <a:t>18</a:t>
            </a:fld>
          </a:p>
        </p:txBody>
      </p:sp>
    </p:spTree>
  </p:cSld>
  <mc:AlternateContent>
    <mc:Choice Requires="p14">
      <p:transition spd="slow" advTm="57000" p14:dur="2000"/>
    </mc:Choice>
    <mc:Fallback>
      <p:transition spd="slow" advTm="57000"/>
    </mc:Fallback>
  </mc:AlternateContent>
  <p:timing>
    <p:tnLst>
      <p:par>
        <p:cTn id="213" dur="indefinite" restart="never" nodeType="tmRoot">
          <p:childTnLst>
            <p:seq>
              <p:cTn id="214" dur="indefinite" nodeType="mainSeq">
                <p:childTnLst>
                  <p:par>
                    <p:cTn id="215" fill="hold">
                      <p:stCondLst>
                        <p:cond delay="0"/>
                      </p:stCondLst>
                      <p:childTnLst>
                        <p:par>
                          <p:cTn id="216" fill="hold">
                            <p:stCondLst>
                              <p:cond delay="0"/>
                            </p:stCondLst>
                            <p:childTnLst>
                              <p:par>
                                <p:cTn id="217" nodeType="after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18" dur="1" fill="hold"/>
                                        <p:tgtEl>
                                          <p:spTgt spid="35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audio isNarration="1">
              <p:cMediaNode showWhenStopped="0">
                <p:cTn>
                  <p:stCondLst>
                    <p:cond delay="indefinite"/>
                  </p:stCondLst>
                  <p:endCondLst>
                    <p:cond delay="0" evt="onStopAudio"/>
                  </p:endCondLst>
                </p:cTn>
                <p:tgtEl>
                  <p:spTgt spid="350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1" name="Picture 5" descr=""/>
          <p:cNvPicPr/>
          <p:nvPr/>
        </p:nvPicPr>
        <p:blipFill>
          <a:blip r:embed="rId1"/>
          <a:stretch/>
        </p:blipFill>
        <p:spPr>
          <a:xfrm>
            <a:off x="8057520" y="1329480"/>
            <a:ext cx="4134240" cy="5524560"/>
          </a:xfrm>
          <a:prstGeom prst="rect">
            <a:avLst/>
          </a:prstGeom>
          <a:ln w="0">
            <a:noFill/>
          </a:ln>
        </p:spPr>
      </p:pic>
      <p:sp>
        <p:nvSpPr>
          <p:cNvPr id="352" name="PlaceHolder 1"/>
          <p:cNvSpPr>
            <a:spLocks noGrp="1"/>
          </p:cNvSpPr>
          <p:nvPr>
            <p:ph type="title"/>
          </p:nvPr>
        </p:nvSpPr>
        <p:spPr>
          <a:xfrm>
            <a:off x="1338840" y="3600"/>
            <a:ext cx="10852560" cy="1325160"/>
          </a:xfrm>
          <a:prstGeom prst="rect">
            <a:avLst/>
          </a:prstGeom>
          <a:solidFill>
            <a:srgbClr val="911d22"/>
          </a:solidFill>
          <a:ln w="0"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ffffff"/>
                </a:solidFill>
                <a:latin typeface="Arial"/>
                <a:ea typeface="Yu Gothic"/>
              </a:rPr>
              <a:t>Microbial interaction networks differ greatly in each state.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3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721872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JP" sz="2800" spc="-1" strike="noStrike">
                <a:solidFill>
                  <a:srgbClr val="000000"/>
                </a:solidFill>
                <a:latin typeface="Arial"/>
                <a:ea typeface="Yu Gothic"/>
              </a:rPr>
              <a:t>The figure shows the estimated microbial interaction networks corresponding to states.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JP" sz="2400" spc="-1" strike="noStrike">
                <a:solidFill>
                  <a:srgbClr val="000000"/>
                </a:solidFill>
                <a:latin typeface="Arial"/>
                <a:ea typeface="Yu Gothic"/>
              </a:rPr>
              <a:t>Each circle indicates a microbe.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JP" sz="2800" spc="-1" strike="noStrike">
                <a:solidFill>
                  <a:srgbClr val="000000"/>
                </a:solidFill>
                <a:latin typeface="Arial"/>
                <a:ea typeface="Yu Gothic"/>
              </a:rPr>
              <a:t>Several parasitism relationships were observed.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Yu Gothic"/>
              </a:rPr>
              <a:t>“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Yu Gothic"/>
              </a:rPr>
              <a:t>parasitism” refers to a relationship between A and B such that A contributes to the increase in B and B contributes to the decrease in A. 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4" name="PlaceHolder 3"/>
          <p:cNvSpPr>
            <a:spLocks noGrp="1"/>
          </p:cNvSpPr>
          <p:nvPr>
            <p:ph type="sldNum" idx="16"/>
          </p:nvPr>
        </p:nvSpPr>
        <p:spPr>
          <a:xfrm>
            <a:off x="9448920" y="649296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8b8b8b"/>
                </a:solidFill>
                <a:latin typeface="Arial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F7BECEC0-6AF1-42D6-894C-F73548E753D8}" type="slidenum">
              <a:rPr b="0" lang="en-US" sz="1200" spc="-1" strike="noStrike">
                <a:solidFill>
                  <a:srgbClr val="8b8b8b"/>
                </a:solidFill>
                <a:latin typeface="Arial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pic>
        <p:nvPicPr>
          <p:cNvPr id="355" name="" descr="">
            <a:hlinkClick r:id="" action="ppaction://media"/>
          </p:cNvPr>
          <p:cNvPicPr/>
          <p:nvPr>
            <a:audioFile r:link="rId2"/>
            <p:extLst>
              <p:ext uri="{DAA4B4D4-6D71-4841-9C94-3DE7FCFB9230}">
                <p14:media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960" y="5892840"/>
            <a:ext cx="812520" cy="812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advTm="34000" p14:dur="2000"/>
    </mc:Choice>
    <mc:Fallback>
      <p:transition spd="slow" advTm="34000"/>
    </mc:Fallback>
  </mc:AlternateContent>
  <p:timing>
    <p:tnLst>
      <p:par>
        <p:cTn id="219" dur="indefinite" restart="never" nodeType="tmRoot">
          <p:childTnLst>
            <p:seq>
              <p:cTn id="220" dur="indefinite" nodeType="mainSeq">
                <p:childTnLst>
                  <p:par>
                    <p:cTn id="221" fill="hold">
                      <p:stCondLst>
                        <p:cond delay="0"/>
                      </p:stCondLst>
                      <p:childTnLst>
                        <p:par>
                          <p:cTn id="222" fill="hold">
                            <p:stCondLst>
                              <p:cond delay="0"/>
                            </p:stCondLst>
                            <p:childTnLst>
                              <p:par>
                                <p:cTn id="223" nodeType="after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4" dur="1" fill="hold"/>
                                        <p:tgtEl>
                                          <p:spTgt spid="35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audio isNarration="1">
              <p:cMediaNode showWhenStopped="0">
                <p:cTn>
                  <p:stCondLst>
                    <p:cond delay="indefinite"/>
                  </p:stCondLst>
                  <p:endCondLst>
                    <p:cond delay="0" evt="onStopAudio"/>
                  </p:endCondLst>
                </p:cTn>
                <p:tgtEl>
                  <p:spTgt spid="35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1338840" y="3600"/>
            <a:ext cx="10852560" cy="1325160"/>
          </a:xfrm>
          <a:prstGeom prst="rect">
            <a:avLst/>
          </a:prstGeom>
          <a:solidFill>
            <a:srgbClr val="911d22"/>
          </a:solidFill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JP" sz="4400" spc="-1" strike="noStrike">
                <a:solidFill>
                  <a:srgbClr val="ffffff"/>
                </a:solidFill>
                <a:latin typeface="Arial"/>
                <a:ea typeface="Yu Gothic"/>
              </a:rPr>
              <a:t>Abstract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6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Yu Gothic"/>
              </a:rPr>
              <a:t>Microbial interaction estimation is an important research topic.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Yu Gothic"/>
              </a:rPr>
              <a:t>Conventional methods for estimating microbial interactions cannot be used to estimate time-varying microbial interactions.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Yu Gothic"/>
              </a:rPr>
              <a:t>We developed </a:t>
            </a:r>
            <a:r>
              <a:rPr b="1" lang="en-US" sz="2800" spc="-1" strike="noStrike" u="sng">
                <a:solidFill>
                  <a:srgbClr val="000000"/>
                </a:solidFill>
                <a:uFillTx/>
                <a:latin typeface="Arial"/>
                <a:ea typeface="Yu Gothic"/>
              </a:rPr>
              <a:t>u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Yu Gothic"/>
              </a:rPr>
              <a:t>nsupervised learning based </a:t>
            </a:r>
            <a:r>
              <a:rPr b="1" lang="en-US" sz="2800" spc="-1" strike="noStrike" u="sng">
                <a:solidFill>
                  <a:srgbClr val="000000"/>
                </a:solidFill>
                <a:uFillTx/>
                <a:latin typeface="Arial"/>
                <a:ea typeface="Yu Gothic"/>
              </a:rPr>
              <a:t>m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Yu Gothic"/>
              </a:rPr>
              <a:t>icrobial </a:t>
            </a:r>
            <a:r>
              <a:rPr b="1" lang="en-US" sz="2800" spc="-1" strike="noStrike" u="sng">
                <a:solidFill>
                  <a:srgbClr val="000000"/>
                </a:solidFill>
                <a:uFillTx/>
                <a:latin typeface="Arial"/>
                <a:ea typeface="Yu Gothic"/>
              </a:rPr>
              <a:t>i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Yu Gothic"/>
              </a:rPr>
              <a:t>nteraction inference method using </a:t>
            </a:r>
            <a:r>
              <a:rPr b="1" lang="en-US" sz="2800" spc="-1" strike="noStrike" u="sng">
                <a:solidFill>
                  <a:srgbClr val="000000"/>
                </a:solidFill>
                <a:uFillTx/>
                <a:latin typeface="Arial"/>
                <a:ea typeface="Yu Gothic"/>
              </a:rPr>
              <a:t>Ba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Yu Gothic"/>
              </a:rPr>
              <a:t>yesian es</a:t>
            </a:r>
            <a:r>
              <a:rPr b="1" lang="en-US" sz="2800" spc="-1" strike="noStrike" u="sng">
                <a:solidFill>
                  <a:srgbClr val="000000"/>
                </a:solidFill>
                <a:uFillTx/>
                <a:latin typeface="Arial"/>
                <a:ea typeface="Yu Gothic"/>
              </a:rPr>
              <a:t>t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Yu Gothic"/>
              </a:rPr>
              <a:t>imati</a:t>
            </a:r>
            <a:r>
              <a:rPr b="1" lang="en-US" sz="2800" spc="-1" strike="noStrike" u="sng">
                <a:solidFill>
                  <a:srgbClr val="000000"/>
                </a:solidFill>
                <a:uFillTx/>
                <a:latin typeface="Arial"/>
                <a:ea typeface="Yu Gothic"/>
              </a:rPr>
              <a:t>o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Yu Gothic"/>
              </a:rPr>
              <a:t>n (Umibato), a method for estimating time-varying microbial interactions. 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37" name="" descr="">
            <a:hlinkClick r:id="" action="ppaction://media"/>
          </p:cNvPr>
          <p:cNvPicPr/>
          <p:nvPr>
            <a:audioFile r:link="rId1"/>
            <p:extLst>
              <p:ext uri="{DAA4B4D4-6D71-4841-9C94-3DE7FCFB9230}">
                <p14:media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1226960" y="5892840"/>
            <a:ext cx="812520" cy="812520"/>
          </a:xfrm>
          <a:prstGeom prst="rect">
            <a:avLst/>
          </a:prstGeom>
          <a:ln w="0">
            <a:noFill/>
          </a:ln>
        </p:spPr>
      </p:pic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7D6CA27B-2BC5-451E-93AE-C3545F9CA072}" type="slidenum">
              <a:t>2</a:t>
            </a:fld>
          </a:p>
        </p:txBody>
      </p:sp>
    </p:spTree>
  </p:cSld>
  <mc:AlternateContent>
    <mc:Choice Requires="p14">
      <p:transition spd="slow" advTm="34000" p14:dur="2000"/>
    </mc:Choice>
    <mc:Fallback>
      <p:transition spd="slow" advTm="34000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after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audio isNarration="1">
              <p:cMediaNode showWhenStopped="0">
                <p:cTn>
                  <p:stCondLst>
                    <p:cond delay="indefinite"/>
                  </p:stCondLst>
                  <p:endCondLst>
                    <p:cond delay="0" evt="onStopAudio"/>
                  </p:endCondLst>
                </p:cTn>
                <p:tgtEl>
                  <p:spTgt spid="137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PlaceHolder 1"/>
          <p:cNvSpPr>
            <a:spLocks noGrp="1"/>
          </p:cNvSpPr>
          <p:nvPr>
            <p:ph type="title"/>
          </p:nvPr>
        </p:nvSpPr>
        <p:spPr>
          <a:xfrm>
            <a:off x="1338840" y="3600"/>
            <a:ext cx="10852560" cy="1325160"/>
          </a:xfrm>
          <a:prstGeom prst="rect">
            <a:avLst/>
          </a:prstGeom>
          <a:solidFill>
            <a:srgbClr val="911d22"/>
          </a:solidFill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JP" sz="4400" spc="-1" strike="noStrike">
                <a:solidFill>
                  <a:srgbClr val="ffffff"/>
                </a:solidFill>
                <a:latin typeface="Arial"/>
                <a:ea typeface="Yu Gothic"/>
              </a:rPr>
              <a:t>Schematic illustration of relationships between diets and states.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7" name="PlaceHolder 2"/>
          <p:cNvSpPr>
            <a:spLocks noGrp="1"/>
          </p:cNvSpPr>
          <p:nvPr>
            <p:ph type="sldNum" idx="17"/>
          </p:nvPr>
        </p:nvSpPr>
        <p:spPr>
          <a:xfrm>
            <a:off x="9544680" y="656568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8b8b8b"/>
                </a:solidFill>
                <a:latin typeface="Arial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3532736F-66DC-4B35-A90E-322016DE36F2}" type="slidenum">
              <a:rPr b="0" lang="en-US" sz="1200" spc="-1" strike="noStrike">
                <a:solidFill>
                  <a:srgbClr val="8b8b8b"/>
                </a:solidFill>
                <a:latin typeface="Arial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358" name="Rounded Rectangle 9"/>
          <p:cNvSpPr/>
          <p:nvPr/>
        </p:nvSpPr>
        <p:spPr>
          <a:xfrm>
            <a:off x="206280" y="2062080"/>
            <a:ext cx="4966560" cy="4667040"/>
          </a:xfrm>
          <a:prstGeom prst="roundRect">
            <a:avLst>
              <a:gd name="adj" fmla="val 8154"/>
            </a:avLst>
          </a:prstGeom>
          <a:noFill/>
          <a:ln w="76200">
            <a:solidFill>
              <a:srgbClr val="000000">
                <a:lumMod val="50000"/>
                <a:lumOff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9" name="Rounded Rectangle 10"/>
          <p:cNvSpPr/>
          <p:nvPr/>
        </p:nvSpPr>
        <p:spPr>
          <a:xfrm>
            <a:off x="7164720" y="2062080"/>
            <a:ext cx="4966560" cy="4667040"/>
          </a:xfrm>
          <a:prstGeom prst="roundRect">
            <a:avLst>
              <a:gd name="adj" fmla="val 8154"/>
            </a:avLst>
          </a:prstGeom>
          <a:noFill/>
          <a:ln w="76200">
            <a:solidFill>
              <a:srgbClr val="000000">
                <a:lumMod val="50000"/>
                <a:lumOff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0" name="TextBox 11"/>
          <p:cNvSpPr/>
          <p:nvPr/>
        </p:nvSpPr>
        <p:spPr>
          <a:xfrm>
            <a:off x="1267560" y="1487520"/>
            <a:ext cx="3205080" cy="57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en-JP" sz="3200" spc="-1" strike="noStrike">
                <a:solidFill>
                  <a:srgbClr val="000000"/>
                </a:solidFill>
                <a:latin typeface="Arial"/>
              </a:rPr>
              <a:t>High fiber diet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361" name="TextBox 12"/>
          <p:cNvSpPr/>
          <p:nvPr/>
        </p:nvSpPr>
        <p:spPr>
          <a:xfrm>
            <a:off x="8045640" y="1477440"/>
            <a:ext cx="3205080" cy="57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en-JP" sz="3200" spc="-1" strike="noStrike">
                <a:solidFill>
                  <a:srgbClr val="000000"/>
                </a:solidFill>
                <a:latin typeface="Arial"/>
              </a:rPr>
              <a:t>Low fiber diet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362" name="Right Arrow 13"/>
          <p:cNvSpPr/>
          <p:nvPr/>
        </p:nvSpPr>
        <p:spPr>
          <a:xfrm>
            <a:off x="5576760" y="3429000"/>
            <a:ext cx="1189440" cy="38556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a5a5a5"/>
          </a:solidFill>
          <a:ln>
            <a:solidFill>
              <a:srgbClr val="7a7a7a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/>
        </p:style>
      </p:sp>
      <p:sp>
        <p:nvSpPr>
          <p:cNvPr id="363" name="Right Arrow 14"/>
          <p:cNvSpPr/>
          <p:nvPr/>
        </p:nvSpPr>
        <p:spPr>
          <a:xfrm rot="10800000">
            <a:off x="5572080" y="4981680"/>
            <a:ext cx="1189440" cy="38556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a5a5a5"/>
          </a:solidFill>
          <a:ln>
            <a:solidFill>
              <a:srgbClr val="7a7a7a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/>
        </p:style>
      </p:sp>
      <p:pic>
        <p:nvPicPr>
          <p:cNvPr id="364" name="Picture 16" descr=""/>
          <p:cNvPicPr/>
          <p:nvPr/>
        </p:nvPicPr>
        <p:blipFill>
          <a:blip r:embed="rId1"/>
          <a:srcRect l="0" t="66468" r="53503" b="0"/>
          <a:stretch/>
        </p:blipFill>
        <p:spPr>
          <a:xfrm>
            <a:off x="7373880" y="2189880"/>
            <a:ext cx="4540320" cy="4375440"/>
          </a:xfrm>
          <a:prstGeom prst="rect">
            <a:avLst/>
          </a:prstGeom>
          <a:ln w="0">
            <a:noFill/>
          </a:ln>
        </p:spPr>
      </p:pic>
      <p:pic>
        <p:nvPicPr>
          <p:cNvPr id="365" name="Picture 17" descr=""/>
          <p:cNvPicPr/>
          <p:nvPr/>
        </p:nvPicPr>
        <p:blipFill>
          <a:blip r:embed="rId2"/>
          <a:srcRect l="53052" t="32978" r="0" b="33181"/>
          <a:stretch/>
        </p:blipFill>
        <p:spPr>
          <a:xfrm>
            <a:off x="2557440" y="4328280"/>
            <a:ext cx="2397960" cy="2309760"/>
          </a:xfrm>
          <a:prstGeom prst="rect">
            <a:avLst/>
          </a:prstGeom>
          <a:ln w="0">
            <a:noFill/>
          </a:ln>
        </p:spPr>
      </p:pic>
      <p:sp>
        <p:nvSpPr>
          <p:cNvPr id="366" name="Curved Left Arrow 2"/>
          <p:cNvSpPr/>
          <p:nvPr/>
        </p:nvSpPr>
        <p:spPr>
          <a:xfrm rot="18895200">
            <a:off x="3605040" y="2837160"/>
            <a:ext cx="579960" cy="1177920"/>
          </a:xfrm>
          <a:prstGeom prst="curvedLeftArrow">
            <a:avLst>
              <a:gd name="adj1" fmla="val 25000"/>
              <a:gd name="adj2" fmla="val 78717"/>
              <a:gd name="adj3" fmla="val 39213"/>
            </a:avLst>
          </a:prstGeom>
          <a:solidFill>
            <a:srgbClr val="4472c4"/>
          </a:solidFill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7" name="Curved Left Arrow 18"/>
          <p:cNvSpPr/>
          <p:nvPr/>
        </p:nvSpPr>
        <p:spPr>
          <a:xfrm rot="8493600">
            <a:off x="1213920" y="4924800"/>
            <a:ext cx="579960" cy="1177920"/>
          </a:xfrm>
          <a:prstGeom prst="curvedLeftArrow">
            <a:avLst>
              <a:gd name="adj1" fmla="val 25000"/>
              <a:gd name="adj2" fmla="val 78717"/>
              <a:gd name="adj3" fmla="val 39213"/>
            </a:avLst>
          </a:prstGeom>
          <a:solidFill>
            <a:srgbClr val="4472c4"/>
          </a:solidFill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8" name="TextBox 4"/>
          <p:cNvSpPr/>
          <p:nvPr/>
        </p:nvSpPr>
        <p:spPr>
          <a:xfrm>
            <a:off x="5182200" y="3032280"/>
            <a:ext cx="18972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i="1" lang="en-JP" sz="1800" spc="-1" strike="noStrike">
                <a:solidFill>
                  <a:srgbClr val="000000"/>
                </a:solidFill>
                <a:latin typeface="Arial"/>
              </a:rPr>
              <a:t>Change the diet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369" name="Picture 15" descr=""/>
          <p:cNvPicPr/>
          <p:nvPr/>
        </p:nvPicPr>
        <p:blipFill>
          <a:blip r:embed="rId3"/>
          <a:srcRect l="0" t="32978" r="52625" b="33181"/>
          <a:stretch/>
        </p:blipFill>
        <p:spPr>
          <a:xfrm>
            <a:off x="450000" y="2189880"/>
            <a:ext cx="2419920" cy="2309760"/>
          </a:xfrm>
          <a:prstGeom prst="rect">
            <a:avLst/>
          </a:prstGeom>
          <a:ln w="0">
            <a:noFill/>
          </a:ln>
        </p:spPr>
      </p:pic>
      <p:pic>
        <p:nvPicPr>
          <p:cNvPr id="370" name="" descr="">
            <a:hlinkClick r:id="" action="ppaction://media"/>
          </p:cNvPr>
          <p:cNvPicPr/>
          <p:nvPr>
            <a:audioFile r:link="rId4"/>
            <p:extLst>
              <p:ext uri="{DAA4B4D4-6D71-4841-9C94-3DE7FCFB9230}">
                <p14:media r:embed="rId5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960" y="5892840"/>
            <a:ext cx="812520" cy="812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advTm="36000" p14:dur="2000"/>
    </mc:Choice>
    <mc:Fallback>
      <p:transition spd="slow" advTm="36000"/>
    </mc:Fallback>
  </mc:AlternateContent>
  <p:timing>
    <p:tnLst>
      <p:par>
        <p:cTn id="225" dur="indefinite" restart="never" nodeType="tmRoot">
          <p:childTnLst>
            <p:seq>
              <p:cTn id="226" dur="indefinite" nodeType="mainSeq">
                <p:childTnLst>
                  <p:par>
                    <p:cTn id="227" fill="hold">
                      <p:stCondLst>
                        <p:cond delay="0"/>
                      </p:stCondLst>
                      <p:childTnLst>
                        <p:par>
                          <p:cTn id="228" fill="hold">
                            <p:stCondLst>
                              <p:cond delay="0"/>
                            </p:stCondLst>
                            <p:childTnLst>
                              <p:par>
                                <p:cTn id="229" nodeType="after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30" dur="1" fill="hold"/>
                                        <p:tgtEl>
                                          <p:spTgt spid="37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audio isNarration="1">
              <p:cMediaNode showWhenStopped="0">
                <p:cTn>
                  <p:stCondLst>
                    <p:cond delay="indefinite"/>
                  </p:stCondLst>
                  <p:endCondLst>
                    <p:cond delay="0" evt="onStopAudio"/>
                  </p:endCondLst>
                </p:cTn>
                <p:tgtEl>
                  <p:spTgt spid="370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Picture 5" descr=""/>
          <p:cNvPicPr/>
          <p:nvPr/>
        </p:nvPicPr>
        <p:blipFill>
          <a:blip r:embed="rId1"/>
          <a:stretch/>
        </p:blipFill>
        <p:spPr>
          <a:xfrm>
            <a:off x="5519160" y="4263840"/>
            <a:ext cx="6672600" cy="2590200"/>
          </a:xfrm>
          <a:prstGeom prst="rect">
            <a:avLst/>
          </a:prstGeom>
          <a:ln w="0">
            <a:noFill/>
          </a:ln>
        </p:spPr>
      </p:pic>
      <p:sp>
        <p:nvSpPr>
          <p:cNvPr id="372" name="PlaceHolder 1"/>
          <p:cNvSpPr>
            <a:spLocks noGrp="1"/>
          </p:cNvSpPr>
          <p:nvPr>
            <p:ph type="title"/>
          </p:nvPr>
        </p:nvSpPr>
        <p:spPr>
          <a:xfrm>
            <a:off x="1338840" y="3600"/>
            <a:ext cx="10852560" cy="1325160"/>
          </a:xfrm>
          <a:prstGeom prst="rect">
            <a:avLst/>
          </a:prstGeom>
          <a:solidFill>
            <a:srgbClr val="911d22"/>
          </a:solidFill>
          <a:ln w="0">
            <a:noFill/>
          </a:ln>
        </p:spPr>
        <p:txBody>
          <a:bodyPr anchor="ctr">
            <a:normAutofit fontScale="91000"/>
          </a:bodyPr>
          <a:p>
            <a:pPr>
              <a:lnSpc>
                <a:spcPct val="90000"/>
              </a:lnSpc>
              <a:buNone/>
            </a:pPr>
            <a:r>
              <a:rPr b="0" lang="en-JP" sz="4400" spc="-1" strike="noStrike">
                <a:solidFill>
                  <a:srgbClr val="ffffff"/>
                </a:solidFill>
                <a:latin typeface="Arial"/>
                <a:ea typeface="Yu Gothic"/>
              </a:rPr>
              <a:t>Long-term low-fiber diet may </a:t>
            </a:r>
            <a:r>
              <a:rPr b="0" lang="en-US" sz="4400" spc="-1" strike="noStrike">
                <a:solidFill>
                  <a:srgbClr val="ffffff"/>
                </a:solidFill>
                <a:latin typeface="Arial"/>
                <a:ea typeface="Yu Gothic"/>
              </a:rPr>
              <a:t>lead to irreversible decrease in diversity of microbiota</a:t>
            </a:r>
            <a:r>
              <a:rPr b="0" lang="en-JP" sz="4400" spc="-1" strike="noStrike">
                <a:solidFill>
                  <a:srgbClr val="ffffff"/>
                </a:solidFill>
                <a:latin typeface="Arial"/>
                <a:ea typeface="Yu Gothic"/>
              </a:rPr>
              <a:t>.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3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JP" sz="2800" spc="-1" strike="noStrike">
                <a:solidFill>
                  <a:srgbClr val="000000"/>
                </a:solidFill>
                <a:latin typeface="Arial"/>
                <a:ea typeface="Yu Gothic"/>
              </a:rPr>
              <a:t>We simulated state trajectories and microbial abundances stochastically to assess the effect of long-term low-fiber diet.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JP" sz="2400" spc="-1" strike="noStrike">
                <a:solidFill>
                  <a:srgbClr val="000000"/>
                </a:solidFill>
                <a:latin typeface="Arial"/>
                <a:ea typeface="Yu Gothic"/>
              </a:rPr>
              <a:t>For the first 20 days, states were fixed to State 5.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JP" sz="2400" spc="-1" strike="noStrike">
                <a:solidFill>
                  <a:srgbClr val="000000"/>
                </a:solidFill>
                <a:latin typeface="Arial"/>
                <a:ea typeface="Yu Gothic"/>
              </a:rPr>
              <a:t>The figure above is divided into two rows on the microbial abundance scale.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JP" sz="2800" spc="-1" strike="noStrike">
                <a:solidFill>
                  <a:srgbClr val="000000"/>
                </a:solidFill>
                <a:latin typeface="Arial"/>
                <a:ea typeface="Yu Gothic"/>
              </a:rPr>
              <a:t>The long-term low-fiber diet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Yu Gothic"/>
              </a:rPr>
              <a:t> </a:t>
            </a:r>
            <a:r>
              <a:rPr b="0" lang="en-JP" sz="2800" spc="-1" strike="noStrike">
                <a:solidFill>
                  <a:srgbClr val="000000"/>
                </a:solidFill>
                <a:latin typeface="Arial"/>
                <a:ea typeface="Yu Gothic"/>
              </a:rPr>
              <a:t>eliminated some microbes.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4" name="PlaceHolder 3"/>
          <p:cNvSpPr>
            <a:spLocks noGrp="1"/>
          </p:cNvSpPr>
          <p:nvPr>
            <p:ph type="sldNum" idx="18"/>
          </p:nvPr>
        </p:nvSpPr>
        <p:spPr>
          <a:xfrm>
            <a:off x="9448920" y="649296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8b8b8b"/>
                </a:solidFill>
                <a:latin typeface="Arial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547E5A88-9F39-42FC-9D58-33ACD87AF9A6}" type="slidenum">
              <a:rPr b="0" lang="en-US" sz="1200" spc="-1" strike="noStrike">
                <a:solidFill>
                  <a:srgbClr val="8b8b8b"/>
                </a:solidFill>
                <a:latin typeface="Arial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pic>
        <p:nvPicPr>
          <p:cNvPr id="375" name="" descr="">
            <a:hlinkClick r:id="" action="ppaction://media"/>
          </p:cNvPr>
          <p:cNvPicPr/>
          <p:nvPr>
            <a:audioFile r:link="rId2"/>
            <p:extLst>
              <p:ext uri="{DAA4B4D4-6D71-4841-9C94-3DE7FCFB9230}">
                <p14:media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960" y="5892840"/>
            <a:ext cx="812520" cy="812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advTm="54000" p14:dur="2000"/>
    </mc:Choice>
    <mc:Fallback>
      <p:transition spd="slow" advTm="54000"/>
    </mc:Fallback>
  </mc:AlternateContent>
  <p:timing>
    <p:tnLst>
      <p:par>
        <p:cTn id="231" dur="indefinite" restart="never" nodeType="tmRoot">
          <p:childTnLst>
            <p:seq>
              <p:cTn id="232" dur="indefinite" nodeType="mainSeq">
                <p:childTnLst>
                  <p:par>
                    <p:cTn id="233" fill="hold">
                      <p:stCondLst>
                        <p:cond delay="0"/>
                      </p:stCondLst>
                      <p:childTnLst>
                        <p:par>
                          <p:cTn id="234" fill="hold">
                            <p:stCondLst>
                              <p:cond delay="0"/>
                            </p:stCondLst>
                            <p:childTnLst>
                              <p:par>
                                <p:cTn id="235" nodeType="after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36" dur="1" fill="hold"/>
                                        <p:tgtEl>
                                          <p:spTgt spid="37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audio isNarration="1">
              <p:cMediaNode showWhenStopped="0">
                <p:cTn>
                  <p:stCondLst>
                    <p:cond delay="indefinite"/>
                  </p:stCondLst>
                  <p:endCondLst>
                    <p:cond delay="0" evt="onStopAudio"/>
                  </p:endCondLst>
                </p:cTn>
                <p:tgtEl>
                  <p:spTgt spid="375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PlaceHolder 1"/>
          <p:cNvSpPr>
            <a:spLocks noGrp="1"/>
          </p:cNvSpPr>
          <p:nvPr>
            <p:ph type="title"/>
          </p:nvPr>
        </p:nvSpPr>
        <p:spPr>
          <a:xfrm>
            <a:off x="1338840" y="3600"/>
            <a:ext cx="10852560" cy="1325160"/>
          </a:xfrm>
          <a:prstGeom prst="rect">
            <a:avLst/>
          </a:prstGeom>
          <a:solidFill>
            <a:srgbClr val="911d22"/>
          </a:solidFill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ffffff"/>
                </a:solidFill>
                <a:latin typeface="Arial"/>
                <a:ea typeface="Yu Gothic"/>
              </a:rPr>
              <a:t>Conclusions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7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fontScale="98000"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Yu Gothic"/>
              </a:rPr>
              <a:t>We proposed Umibato and estimated time-varying microbial interactions.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Yu Gothic"/>
              </a:rPr>
              <a:t>Umibato could capture dietary changes.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Yu Gothic"/>
              </a:rPr>
              <a:t>Umibato estimated two main states when mice were fed high fiber-diets.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Yu Gothic"/>
              </a:rPr>
              <a:t>Umibato implementation is available on </a:t>
            </a:r>
            <a:r>
              <a:rPr b="0" lang="en-US" sz="2400" spc="-1" strike="noStrike" u="sng">
                <a:solidFill>
                  <a:srgbClr val="0563c1"/>
                </a:solidFill>
                <a:uFillTx/>
                <a:latin typeface="Arial"/>
                <a:ea typeface="Yu Gothic"/>
                <a:hlinkClick r:id="rId1"/>
              </a:rPr>
              <a:t>https://github.com/shion-h/Umibato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Yu Gothic"/>
              </a:rPr>
              <a:t> .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Yu Gothic"/>
              </a:rPr>
              <a:t>Future work: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Yu Gothic"/>
              </a:rPr>
              <a:t>Model selection (that is, determining the number of states)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Yu Gothic"/>
              </a:rPr>
              <a:t>Extending the model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8" name="TextBox 4"/>
          <p:cNvSpPr/>
          <p:nvPr/>
        </p:nvSpPr>
        <p:spPr>
          <a:xfrm>
            <a:off x="4515840" y="6307920"/>
            <a:ext cx="369864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JP" sz="2400" spc="-1" strike="noStrike">
                <a:solidFill>
                  <a:srgbClr val="000000"/>
                </a:solidFill>
                <a:latin typeface="Arial"/>
              </a:rPr>
              <a:t>Thank you for listening!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379" name="" descr="">
            <a:hlinkClick r:id="" action="ppaction://media"/>
          </p:cNvPr>
          <p:cNvPicPr/>
          <p:nvPr>
            <a:audioFile r:link="rId2"/>
            <p:extLst>
              <p:ext uri="{DAA4B4D4-6D71-4841-9C94-3DE7FCFB9230}">
                <p14:media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960" y="5892840"/>
            <a:ext cx="812520" cy="812520"/>
          </a:xfrm>
          <a:prstGeom prst="rect">
            <a:avLst/>
          </a:prstGeom>
          <a:ln w="0">
            <a:noFill/>
          </a:ln>
        </p:spPr>
      </p:pic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64A931A9-1BAB-4ED0-A856-3F76401B2D97}" type="slidenum">
              <a:t>22</a:t>
            </a:fld>
          </a:p>
        </p:txBody>
      </p:sp>
    </p:spTree>
  </p:cSld>
  <mc:AlternateContent>
    <mc:Choice Requires="p14">
      <p:transition spd="slow" advTm="47000" p14:dur="2000"/>
    </mc:Choice>
    <mc:Fallback>
      <p:transition spd="slow" advTm="47000"/>
    </mc:Fallback>
  </mc:AlternateContent>
  <p:timing>
    <p:tnLst>
      <p:par>
        <p:cTn id="237" dur="indefinite" restart="never" nodeType="tmRoot">
          <p:childTnLst>
            <p:seq>
              <p:cTn id="238" dur="indefinite" nodeType="mainSeq">
                <p:childTnLst>
                  <p:par>
                    <p:cTn id="239" fill="hold">
                      <p:stCondLst>
                        <p:cond delay="0"/>
                      </p:stCondLst>
                      <p:childTnLst>
                        <p:par>
                          <p:cTn id="240" fill="hold">
                            <p:stCondLst>
                              <p:cond delay="0"/>
                            </p:stCondLst>
                            <p:childTnLst>
                              <p:par>
                                <p:cTn id="241" nodeType="after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2" dur="1" fill="hold"/>
                                        <p:tgtEl>
                                          <p:spTgt spid="37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audio isNarration="1">
              <p:cMediaNode showWhenStopped="0">
                <p:cTn>
                  <p:stCondLst>
                    <p:cond delay="indefinite"/>
                  </p:stCondLst>
                  <p:endCondLst>
                    <p:cond delay="0" evt="onStopAudio"/>
                  </p:endCondLst>
                </p:cTn>
                <p:tgtEl>
                  <p:spTgt spid="379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PlaceHolder 1"/>
          <p:cNvSpPr>
            <a:spLocks noGrp="1"/>
          </p:cNvSpPr>
          <p:nvPr>
            <p:ph type="title"/>
          </p:nvPr>
        </p:nvSpPr>
        <p:spPr>
          <a:xfrm>
            <a:off x="831960" y="3429000"/>
            <a:ext cx="10515240" cy="1133280"/>
          </a:xfrm>
          <a:prstGeom prst="rect">
            <a:avLst/>
          </a:prstGeom>
          <a:solidFill>
            <a:srgbClr val="911d22"/>
          </a:solidFill>
          <a:ln w="0">
            <a:noFill/>
          </a:ln>
        </p:spPr>
        <p:txBody>
          <a:bodyPr anchor="b">
            <a:noAutofit/>
          </a:bodyPr>
          <a:p>
            <a:pPr>
              <a:lnSpc>
                <a:spcPct val="90000"/>
              </a:lnSpc>
              <a:buNone/>
            </a:pPr>
            <a:r>
              <a:rPr b="0" lang="en-JP" sz="5400" spc="-1" strike="noStrike">
                <a:solidFill>
                  <a:srgbClr val="ffffff"/>
                </a:solidFill>
                <a:latin typeface="Arial"/>
                <a:ea typeface="Yu Gothic"/>
              </a:rPr>
              <a:t>Appendix</a:t>
            </a:r>
            <a:endParaRPr b="0" lang="en-US" sz="5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1" name="PlaceHolder 2"/>
          <p:cNvSpPr>
            <a:spLocks noGrp="1"/>
          </p:cNvSpPr>
          <p:nvPr>
            <p:ph/>
          </p:nvPr>
        </p:nvSpPr>
        <p:spPr>
          <a:xfrm>
            <a:off x="831960" y="4589640"/>
            <a:ext cx="10515240" cy="14997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29D80E0B-A0A8-4D27-A4F4-326252F20EE2}" type="slidenum">
              <a:t>23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PlaceHolder 1"/>
          <p:cNvSpPr>
            <a:spLocks noGrp="1"/>
          </p:cNvSpPr>
          <p:nvPr>
            <p:ph type="title"/>
          </p:nvPr>
        </p:nvSpPr>
        <p:spPr>
          <a:xfrm>
            <a:off x="1338840" y="3600"/>
            <a:ext cx="10852560" cy="1325160"/>
          </a:xfrm>
          <a:prstGeom prst="rect">
            <a:avLst/>
          </a:prstGeom>
          <a:solidFill>
            <a:srgbClr val="911d22"/>
          </a:solidFill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JP" sz="4400" spc="-1" strike="noStrike">
                <a:solidFill>
                  <a:srgbClr val="ffffff"/>
                </a:solidFill>
                <a:latin typeface="Arial"/>
                <a:ea typeface="Yu Gothic"/>
              </a:rPr>
              <a:t>GPR outperformed spline in synthetic dataset experiments.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83" name="Content Placeholder 7" descr=""/>
          <p:cNvPicPr/>
          <p:nvPr/>
        </p:nvPicPr>
        <p:blipFill>
          <a:blip r:embed="rId1"/>
          <a:stretch/>
        </p:blipFill>
        <p:spPr>
          <a:xfrm>
            <a:off x="1089000" y="1461960"/>
            <a:ext cx="10013760" cy="539172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410CD601-B4EE-49BB-BD0C-71B2243E8720}" type="slidenum">
              <a:t>24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PlaceHolder 1"/>
          <p:cNvSpPr>
            <a:spLocks noGrp="1"/>
          </p:cNvSpPr>
          <p:nvPr>
            <p:ph type="title"/>
          </p:nvPr>
        </p:nvSpPr>
        <p:spPr>
          <a:xfrm>
            <a:off x="1338840" y="3600"/>
            <a:ext cx="10852560" cy="1325160"/>
          </a:xfrm>
          <a:prstGeom prst="rect">
            <a:avLst/>
          </a:prstGeom>
          <a:solidFill>
            <a:srgbClr val="911d22"/>
          </a:solidFill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JP" sz="4400" spc="-1" strike="noStrike">
                <a:solidFill>
                  <a:srgbClr val="ffffff"/>
                </a:solidFill>
                <a:latin typeface="Arial"/>
                <a:ea typeface="Yu Gothic"/>
              </a:rPr>
              <a:t>Experimental set-up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5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JP" sz="2800" spc="-1" strike="noStrike">
                <a:solidFill>
                  <a:srgbClr val="000000"/>
                </a:solidFill>
                <a:latin typeface="Arial"/>
                <a:ea typeface="Yu Gothic"/>
              </a:rPr>
              <a:t>Gaussian process regression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JP" sz="2400" spc="-1" strike="noStrike">
                <a:solidFill>
                  <a:srgbClr val="000000"/>
                </a:solidFill>
                <a:latin typeface="Arial"/>
                <a:ea typeface="Yu Gothic"/>
              </a:rPr>
              <a:t>Gaussian kernel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JP" sz="2400" spc="-1" strike="noStrike">
                <a:solidFill>
                  <a:srgbClr val="000000"/>
                </a:solidFill>
                <a:latin typeface="Arial"/>
                <a:ea typeface="Yu Gothic"/>
              </a:rPr>
              <a:t>Sampled  100 times from the posterior distributions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JP" sz="2800" spc="-1" strike="noStrike">
                <a:solidFill>
                  <a:srgbClr val="000000"/>
                </a:solidFill>
                <a:latin typeface="Arial"/>
                <a:ea typeface="Yu Gothic"/>
              </a:rPr>
              <a:t>Continuous-time regression hidden Markov model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JP" sz="2400" spc="-1" strike="noStrike">
                <a:solidFill>
                  <a:srgbClr val="000000"/>
                </a:solidFill>
                <a:latin typeface="Arial"/>
                <a:ea typeface="Yu Gothic"/>
              </a:rPr>
              <a:t>Estimated 10000 times with different initialized parameters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JP" sz="2400" spc="-1" strike="noStrike">
                <a:solidFill>
                  <a:srgbClr val="000000"/>
                </a:solidFill>
                <a:latin typeface="Arial"/>
                <a:ea typeface="Yu Gothic"/>
              </a:rPr>
              <a:t>Used variational inference method for parameter estimation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2" marL="11430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JP" sz="2000" spc="-1" strike="noStrike">
                <a:solidFill>
                  <a:srgbClr val="000000"/>
                </a:solidFill>
                <a:latin typeface="Arial"/>
                <a:ea typeface="Yu Gothic"/>
              </a:rPr>
              <a:t>The threshold of convergence of ELBO: 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2" marL="11430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JP" sz="2000" spc="-1" strike="noStrike">
                <a:solidFill>
                  <a:srgbClr val="000000"/>
                </a:solidFill>
                <a:latin typeface="Arial"/>
                <a:ea typeface="Yu Gothic"/>
              </a:rPr>
              <a:t>The maximum number of iterations: 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99E22310-9B9D-4BC6-80C4-AEE8F33ECC09}" type="slidenum">
              <a:t>25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1338840" y="3600"/>
            <a:ext cx="10852560" cy="1325160"/>
          </a:xfrm>
          <a:prstGeom prst="rect">
            <a:avLst/>
          </a:prstGeom>
          <a:solidFill>
            <a:srgbClr val="911d22"/>
          </a:solidFill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ffffff"/>
                </a:solidFill>
                <a:latin typeface="Arial"/>
                <a:ea typeface="Yu Gothic"/>
              </a:rPr>
              <a:t>Outline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9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50320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Yu Gothic"/>
              </a:rPr>
              <a:t>Background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Yu Gothic"/>
              </a:rPr>
              <a:t>Methods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Yu Gothic"/>
              </a:rPr>
              <a:t>Results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Yu Gothic"/>
              </a:rPr>
              <a:t>Conclusion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40" name="" descr="">
            <a:hlinkClick r:id="" action="ppaction://media"/>
          </p:cNvPr>
          <p:cNvPicPr/>
          <p:nvPr>
            <a:audioFile r:link="rId1"/>
            <p:extLst>
              <p:ext uri="{DAA4B4D4-6D71-4841-9C94-3DE7FCFB9230}">
                <p14:media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1226960" y="5892840"/>
            <a:ext cx="812520" cy="812520"/>
          </a:xfrm>
          <a:prstGeom prst="rect">
            <a:avLst/>
          </a:prstGeom>
          <a:ln w="0">
            <a:noFill/>
          </a:ln>
        </p:spPr>
      </p:pic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EE53BD13-0C26-4ACA-9A66-E68EE5EBCAD2}" type="slidenum">
              <a:t>3</a:t>
            </a:fld>
          </a:p>
        </p:txBody>
      </p:sp>
    </p:spTree>
  </p:cSld>
  <mc:AlternateContent>
    <mc:Choice Requires="p14">
      <p:transition spd="slow" advTm="4000" p14:dur="2000"/>
    </mc:Choice>
    <mc:Fallback>
      <p:transition spd="slow" advTm="4000"/>
    </mc:Fallback>
  </mc:AlternateContent>
  <p:timing>
    <p:tnLst>
      <p:par>
        <p:cTn id="7" dur="indefinite" restart="never" nodeType="tmRoot">
          <p:childTnLst>
            <p:seq>
              <p:cTn id="8" dur="indefinite" nodeType="mainSeq"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nodeType="after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" fill="hold"/>
                                        <p:tgtEl>
                                          <p:spTgt spid="14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audio isNarration="1">
              <p:cMediaNode showWhenStopped="0">
                <p:cTn>
                  <p:stCondLst>
                    <p:cond delay="indefinite"/>
                  </p:stCondLst>
                  <p:endCondLst>
                    <p:cond delay="0" evt="onStopAudio"/>
                  </p:endCondLst>
                </p:cTn>
                <p:tgtEl>
                  <p:spTgt spid="140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831960" y="3429000"/>
            <a:ext cx="10515240" cy="1133280"/>
          </a:xfrm>
          <a:prstGeom prst="rect">
            <a:avLst/>
          </a:prstGeom>
          <a:solidFill>
            <a:srgbClr val="911d22"/>
          </a:solidFill>
          <a:ln w="0">
            <a:noFill/>
          </a:ln>
        </p:spPr>
        <p:txBody>
          <a:bodyPr anchor="b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5400" spc="-1" strike="noStrike">
                <a:solidFill>
                  <a:srgbClr val="ffffff"/>
                </a:solidFill>
                <a:latin typeface="Arial"/>
                <a:ea typeface="Yu Gothic"/>
              </a:rPr>
              <a:t>Background</a:t>
            </a:r>
            <a:endParaRPr b="0" lang="en-US" sz="5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/>
          </p:nvPr>
        </p:nvSpPr>
        <p:spPr>
          <a:xfrm>
            <a:off x="831960" y="4589640"/>
            <a:ext cx="10515240" cy="14997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43" name="" descr="">
            <a:hlinkClick r:id="" action="ppaction://media"/>
          </p:cNvPr>
          <p:cNvPicPr/>
          <p:nvPr>
            <a:audioFile r:link="rId1"/>
            <p:extLst>
              <p:ext uri="{DAA4B4D4-6D71-4841-9C94-3DE7FCFB9230}">
                <p14:media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1226960" y="5892840"/>
            <a:ext cx="812520" cy="812520"/>
          </a:xfrm>
          <a:prstGeom prst="rect">
            <a:avLst/>
          </a:prstGeom>
          <a:ln w="0">
            <a:noFill/>
          </a:ln>
        </p:spPr>
      </p:pic>
      <p:sp>
        <p:nvSpPr>
          <p:cNvPr id="4" name="PlaceHolder 3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1D1917CA-F032-4C71-8D1A-B53870F52E35}" type="slidenum">
              <a:t>4</a:t>
            </a:fld>
          </a:p>
        </p:txBody>
      </p:sp>
    </p:spTree>
  </p:cSld>
  <mc:AlternateContent>
    <mc:Choice Requires="p14">
      <p:transition spd="slow" advTm="3000" p14:dur="2000"/>
    </mc:Choice>
    <mc:Fallback>
      <p:transition spd="slow" advTm="3000"/>
    </mc:Fallback>
  </mc:AlternateContent>
  <p:timing>
    <p:tnLst>
      <p:par>
        <p:cTn id="13" dur="indefinite" restart="never" nodeType="tmRoot">
          <p:childTnLst>
            <p:seq>
              <p:cTn id="14" dur="indefinite" nodeType="mainSeq"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nodeType="after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1" fill="hold"/>
                                        <p:tgtEl>
                                          <p:spTgt spid="14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audio isNarration="1">
              <p:cMediaNode showWhenStopped="0">
                <p:cTn>
                  <p:stCondLst>
                    <p:cond delay="indefinite"/>
                  </p:stCondLst>
                  <p:endCondLst>
                    <p:cond delay="0" evt="onStopAudio"/>
                  </p:endCondLst>
                </p:cTn>
                <p:tgtEl>
                  <p:spTgt spid="14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title"/>
          </p:nvPr>
        </p:nvSpPr>
        <p:spPr>
          <a:xfrm>
            <a:off x="1338840" y="3600"/>
            <a:ext cx="10852560" cy="1325160"/>
          </a:xfrm>
          <a:prstGeom prst="rect">
            <a:avLst/>
          </a:prstGeom>
          <a:solidFill>
            <a:srgbClr val="911d22"/>
          </a:solidFill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JP" sz="4400" spc="-1" strike="noStrike">
                <a:solidFill>
                  <a:srgbClr val="ffffff"/>
                </a:solidFill>
                <a:latin typeface="Arial"/>
                <a:ea typeface="Yu Gothic"/>
              </a:rPr>
              <a:t>What’s microbial interaction estimation?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5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1353320" cy="55587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Yu Gothic"/>
              </a:rPr>
              <a:t>Microbial interactions play an important role.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JP" sz="2400" spc="-1" strike="noStrike">
                <a:solidFill>
                  <a:srgbClr val="000000"/>
                </a:solidFill>
                <a:latin typeface="Arial"/>
                <a:ea typeface="Yu Gothic"/>
              </a:rPr>
              <a:t>For example,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Yu Gothic"/>
              </a:rPr>
              <a:t> microbial interactions in the human gut microbiome differ between cases and controls (</a:t>
            </a:r>
            <a:r>
              <a:rPr b="1" lang="en-US" sz="2400" spc="-1" strike="noStrike" u="sng">
                <a:solidFill>
                  <a:srgbClr val="808080"/>
                </a:solidFill>
                <a:uFillTx/>
                <a:latin typeface="Arial"/>
                <a:ea typeface="Yu Gothic"/>
              </a:rPr>
              <a:t>McGregor </a:t>
            </a:r>
            <a:r>
              <a:rPr b="1" i="1" lang="en-US" sz="2400" spc="-1" strike="noStrike" u="sng">
                <a:solidFill>
                  <a:srgbClr val="808080"/>
                </a:solidFill>
                <a:uFillTx/>
                <a:latin typeface="Arial"/>
                <a:ea typeface="Yu Gothic"/>
              </a:rPr>
              <a:t>et al.</a:t>
            </a:r>
            <a:r>
              <a:rPr b="1" lang="en-US" sz="2400" spc="-1" strike="noStrike" u="sng">
                <a:solidFill>
                  <a:srgbClr val="808080"/>
                </a:solidFill>
                <a:uFillTx/>
                <a:latin typeface="Arial"/>
                <a:ea typeface="Yu Gothic"/>
              </a:rPr>
              <a:t>, 2020</a:t>
            </a: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Yu Gothic"/>
              </a:rPr>
              <a:t>).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JP" sz="2800" spc="-1" strike="noStrike">
                <a:solidFill>
                  <a:srgbClr val="000000"/>
                </a:solidFill>
                <a:latin typeface="Arial"/>
                <a:ea typeface="Yu Gothic"/>
              </a:rPr>
              <a:t>How to estimate microbial interactions from microbial abundances: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4572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AutoNum type="arabicPeriod"/>
              <a:tabLst>
                <a:tab algn="l" pos="0"/>
              </a:tabLst>
            </a:pPr>
            <a:r>
              <a:rPr b="0" lang="en-JP" sz="2400" spc="-1" strike="noStrike">
                <a:solidFill>
                  <a:srgbClr val="000000"/>
                </a:solidFill>
                <a:latin typeface="Arial"/>
                <a:ea typeface="Yu Gothic"/>
              </a:rPr>
              <a:t>Correlation-based methods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4572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AutoNum type="arabicPeriod"/>
              <a:tabLst>
                <a:tab algn="l" pos="0"/>
              </a:tabLst>
            </a:pPr>
            <a:r>
              <a:rPr b="1" lang="en-JP" sz="2400" spc="-1" strike="noStrike" u="sng">
                <a:solidFill>
                  <a:srgbClr val="000000"/>
                </a:solidFill>
                <a:uFillTx/>
                <a:latin typeface="Arial"/>
                <a:ea typeface="Yu Gothic"/>
              </a:rPr>
              <a:t>Generalized Lotka-Volterra equation (gLVE)-based methods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46" name="図 7" descr="グラフ, レーダー チャート&#10;&#10;自動的に生成された説明"/>
          <p:cNvPicPr/>
          <p:nvPr/>
        </p:nvPicPr>
        <p:blipFill>
          <a:blip r:embed="rId1"/>
          <a:stretch/>
        </p:blipFill>
        <p:spPr>
          <a:xfrm>
            <a:off x="2891520" y="3087360"/>
            <a:ext cx="5720400" cy="2494440"/>
          </a:xfrm>
          <a:prstGeom prst="rect">
            <a:avLst/>
          </a:prstGeom>
          <a:ln w="0">
            <a:noFill/>
          </a:ln>
        </p:spPr>
      </p:pic>
      <p:sp>
        <p:nvSpPr>
          <p:cNvPr id="147" name="Rectangle 5"/>
          <p:cNvSpPr/>
          <p:nvPr/>
        </p:nvSpPr>
        <p:spPr>
          <a:xfrm>
            <a:off x="8718480" y="5120640"/>
            <a:ext cx="2527200" cy="637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JP" sz="1200" spc="-1" strike="noStrike">
                <a:solidFill>
                  <a:srgbClr val="000000"/>
                </a:solidFill>
                <a:latin typeface="Arial"/>
              </a:rPr>
              <a:t>https://academic.oup.com/bioinformatics/article/36/6/1840/5614428</a:t>
            </a:r>
            <a:endParaRPr b="0" lang="en-US" sz="1200" spc="-1" strike="noStrike">
              <a:latin typeface="Arial"/>
            </a:endParaRPr>
          </a:p>
        </p:txBody>
      </p:sp>
      <p:pic>
        <p:nvPicPr>
          <p:cNvPr id="148" name="" descr="">
            <a:hlinkClick r:id="" action="ppaction://media"/>
          </p:cNvPr>
          <p:cNvPicPr/>
          <p:nvPr>
            <a:audioFile r:link="rId2"/>
            <p:extLst>
              <p:ext uri="{DAA4B4D4-6D71-4841-9C94-3DE7FCFB9230}">
                <p14:media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960" y="5892840"/>
            <a:ext cx="812520" cy="812520"/>
          </a:xfrm>
          <a:prstGeom prst="rect">
            <a:avLst/>
          </a:prstGeom>
          <a:ln w="0">
            <a:noFill/>
          </a:ln>
        </p:spPr>
      </p:pic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F3667DF7-43C5-4F19-A57F-410A51D0300A}" type="slidenum">
              <a:t>5</a:t>
            </a:fld>
          </a:p>
        </p:txBody>
      </p:sp>
    </p:spTree>
  </p:cSld>
  <mc:AlternateContent>
    <mc:Choice Requires="p14">
      <p:transition spd="slow" advTm="58000" p14:dur="2000"/>
    </mc:Choice>
    <mc:Fallback>
      <p:transition spd="slow" advTm="58000"/>
    </mc:Fallback>
  </mc:AlternateContent>
  <p:timing>
    <p:tnLst>
      <p:par>
        <p:cTn id="19" dur="indefinite" restart="never" nodeType="tmRoot">
          <p:childTnLst>
            <p:seq>
              <p:cTn id="20" dur="indefinite" nodeType="mainSeq"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nodeType="after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1" fill="hold"/>
                                        <p:tgtEl>
                                          <p:spTgt spid="14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audio isNarration="1">
              <p:cMediaNode showWhenStopped="0">
                <p:cTn>
                  <p:stCondLst>
                    <p:cond delay="indefinite"/>
                  </p:stCondLst>
                  <p:endCondLst>
                    <p:cond delay="0" evt="onStopAudio"/>
                  </p:endCondLst>
                </p:cTn>
                <p:tgtEl>
                  <p:spTgt spid="148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1338840" y="3600"/>
            <a:ext cx="10852560" cy="1325160"/>
          </a:xfrm>
          <a:prstGeom prst="rect">
            <a:avLst/>
          </a:prstGeom>
          <a:solidFill>
            <a:srgbClr val="911d22"/>
          </a:solidFill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JP" sz="4400" spc="-1" strike="noStrike">
                <a:solidFill>
                  <a:srgbClr val="ffffff"/>
                </a:solidFill>
                <a:latin typeface="Arial"/>
                <a:ea typeface="Yu Gothic"/>
              </a:rPr>
              <a:t>gLVE-based method enables estimating directed microbial interaction networks.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/>
          </p:nvPr>
        </p:nvSpPr>
        <p:spPr>
          <a:xfrm>
            <a:off x="838080" y="1659960"/>
            <a:ext cx="11353320" cy="45165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Yu Gothic"/>
              </a:rPr>
              <a:t>The directed microbial interaction networks show the relationship between microbes.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51" name="Picture 4" descr="Diagram&#10;&#10;Description automatically generated"/>
          <p:cNvPicPr/>
          <p:nvPr/>
        </p:nvPicPr>
        <p:blipFill>
          <a:blip r:embed="rId1"/>
          <a:stretch/>
        </p:blipFill>
        <p:spPr>
          <a:xfrm>
            <a:off x="3429000" y="2418480"/>
            <a:ext cx="5333400" cy="4350960"/>
          </a:xfrm>
          <a:prstGeom prst="rect">
            <a:avLst/>
          </a:prstGeom>
          <a:ln w="0">
            <a:noFill/>
          </a:ln>
        </p:spPr>
      </p:pic>
      <p:sp>
        <p:nvSpPr>
          <p:cNvPr id="152" name="Rectangle 5"/>
          <p:cNvSpPr/>
          <p:nvPr/>
        </p:nvSpPr>
        <p:spPr>
          <a:xfrm>
            <a:off x="7824240" y="6613560"/>
            <a:ext cx="4467600" cy="45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JP" sz="1200" spc="-1" strike="noStrike">
                <a:solidFill>
                  <a:srgbClr val="000000"/>
                </a:solidFill>
                <a:latin typeface="Arial"/>
              </a:rPr>
              <a:t>http://homepages.ulb.ac.be/~dgonze/LEUVEN2017/practicals.html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53" name="Oval 6"/>
          <p:cNvSpPr/>
          <p:nvPr/>
        </p:nvSpPr>
        <p:spPr>
          <a:xfrm rot="18819000">
            <a:off x="4946760" y="1947240"/>
            <a:ext cx="1869480" cy="5367600"/>
          </a:xfrm>
          <a:prstGeom prst="ellipse">
            <a:avLst/>
          </a:prstGeom>
          <a:noFill/>
          <a:ln w="38100">
            <a:solidFill>
              <a:srgbClr val="4472c4">
                <a:lumMod val="7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4" name="TextBox 7"/>
          <p:cNvSpPr/>
          <p:nvPr/>
        </p:nvSpPr>
        <p:spPr>
          <a:xfrm>
            <a:off x="7936200" y="6283080"/>
            <a:ext cx="15670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JP" sz="1800" spc="-1" strike="noStrike">
                <a:solidFill>
                  <a:srgbClr val="2f5597"/>
                </a:solidFill>
                <a:latin typeface="Arial"/>
              </a:rPr>
              <a:t>Parasitism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5" name="Oval 8"/>
          <p:cNvSpPr/>
          <p:nvPr/>
        </p:nvSpPr>
        <p:spPr>
          <a:xfrm rot="3145800">
            <a:off x="4251960" y="1718640"/>
            <a:ext cx="1564200" cy="4163040"/>
          </a:xfrm>
          <a:prstGeom prst="ellipse">
            <a:avLst/>
          </a:prstGeom>
          <a:noFill/>
          <a:ln w="38100">
            <a:solidFill>
              <a:srgbClr val="ed7d31">
                <a:lumMod val="7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6" name="TextBox 9"/>
          <p:cNvSpPr/>
          <p:nvPr/>
        </p:nvSpPr>
        <p:spPr>
          <a:xfrm>
            <a:off x="2440080" y="5170320"/>
            <a:ext cx="13226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JP" sz="1800" spc="-1" strike="noStrike">
                <a:solidFill>
                  <a:srgbClr val="c55a11"/>
                </a:solidFill>
                <a:latin typeface="Arial"/>
              </a:rPr>
              <a:t>Symbiosis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7" name="Oval 10"/>
          <p:cNvSpPr/>
          <p:nvPr/>
        </p:nvSpPr>
        <p:spPr>
          <a:xfrm rot="6710400">
            <a:off x="6183720" y="1840320"/>
            <a:ext cx="1396800" cy="2704680"/>
          </a:xfrm>
          <a:prstGeom prst="ellipse">
            <a:avLst/>
          </a:prstGeom>
          <a:noFill/>
          <a:ln w="38100">
            <a:solidFill>
              <a:srgbClr val="70ad47">
                <a:lumMod val="7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8" name="TextBox 11"/>
          <p:cNvSpPr/>
          <p:nvPr/>
        </p:nvSpPr>
        <p:spPr>
          <a:xfrm>
            <a:off x="8125200" y="3047400"/>
            <a:ext cx="14922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JP" sz="1800" spc="-1" strike="noStrike">
                <a:solidFill>
                  <a:srgbClr val="548235"/>
                </a:solidFill>
                <a:latin typeface="Arial"/>
              </a:rPr>
              <a:t>Competition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59" name="" descr="">
            <a:hlinkClick r:id="" action="ppaction://media"/>
          </p:cNvPr>
          <p:cNvPicPr/>
          <p:nvPr>
            <a:audioFile r:link="rId2"/>
            <p:extLst>
              <p:ext uri="{DAA4B4D4-6D71-4841-9C94-3DE7FCFB9230}">
                <p14:media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960" y="5892840"/>
            <a:ext cx="812520" cy="812520"/>
          </a:xfrm>
          <a:prstGeom prst="rect">
            <a:avLst/>
          </a:prstGeom>
          <a:ln w="0">
            <a:noFill/>
          </a:ln>
        </p:spPr>
      </p:pic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AEC8320F-0573-4A00-9828-CBC6BDB5D7E8}" type="slidenum">
              <a:t>6</a:t>
            </a:fld>
          </a:p>
        </p:txBody>
      </p:sp>
    </p:spTree>
  </p:cSld>
  <mc:AlternateContent>
    <mc:Choice Requires="p14">
      <p:transition spd="slow" advTm="56000" p14:dur="2000"/>
    </mc:Choice>
    <mc:Fallback>
      <p:transition spd="slow" advTm="56000"/>
    </mc:Fallback>
  </mc:AlternateContent>
  <p:timing>
    <p:tnLst>
      <p:par>
        <p:cTn id="25" dur="indefinite" restart="never" nodeType="tmRoot">
          <p:childTnLst>
            <p:seq>
              <p:cTn id="26" dur="indefinite" nodeType="mainSeq"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nodeType="after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1" fill="hold"/>
                                        <p:tgtEl>
                                          <p:spTgt spid="15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5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8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nodeType="after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2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5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nodeType="after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9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2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audio isNarration="1">
              <p:cMediaNode showWhenStopped="0">
                <p:cTn>
                  <p:stCondLst>
                    <p:cond delay="indefinite"/>
                  </p:stCondLst>
                  <p:endCondLst>
                    <p:cond delay="0" evt="onStopAudio"/>
                  </p:endCondLst>
                </p:cTn>
                <p:tgtEl>
                  <p:spTgt spid="159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laceHolder 1"/>
          <p:cNvSpPr>
            <a:spLocks noGrp="1"/>
          </p:cNvSpPr>
          <p:nvPr>
            <p:ph type="title"/>
          </p:nvPr>
        </p:nvSpPr>
        <p:spPr>
          <a:xfrm>
            <a:off x="1338840" y="3600"/>
            <a:ext cx="10852560" cy="1325160"/>
          </a:xfrm>
          <a:prstGeom prst="rect">
            <a:avLst/>
          </a:prstGeom>
          <a:solidFill>
            <a:srgbClr val="911d22"/>
          </a:solidFill>
          <a:ln w="0">
            <a:noFill/>
          </a:ln>
        </p:spPr>
        <p:txBody>
          <a:bodyPr anchor="ctr">
            <a:normAutofit fontScale="96000"/>
          </a:bodyPr>
          <a:p>
            <a:pPr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ffffff"/>
                </a:solidFill>
                <a:latin typeface="Arial"/>
                <a:ea typeface="Yu Gothic"/>
              </a:rPr>
              <a:t>Conventional gLVE-based methods cannot estimate time-varying microbial interactions.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1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JP" sz="2800" spc="-1" strike="noStrike">
                <a:solidFill>
                  <a:srgbClr val="000000"/>
                </a:solidFill>
                <a:latin typeface="Arial"/>
                <a:ea typeface="Yu Gothic"/>
              </a:rPr>
              <a:t>gLVE assumes constant microbial interactions</a:t>
            </a:r>
            <a:r>
              <a:rPr b="0" lang="en-JP" sz="2800" spc="-1" strike="noStrike">
                <a:solidFill>
                  <a:srgbClr val="000000"/>
                </a:solidFill>
                <a:latin typeface="Arial"/>
                <a:ea typeface="Yu Gothic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Yu Gothic"/>
              </a:rPr>
              <a:t>throughout all timepoints.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2" name="Straight Arrow Connector 6"/>
          <p:cNvSpPr/>
          <p:nvPr/>
        </p:nvSpPr>
        <p:spPr>
          <a:xfrm>
            <a:off x="1372320" y="5004720"/>
            <a:ext cx="99403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00">
            <a:solidFill>
              <a:srgbClr val="000000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3" name="Straight Connector 10"/>
          <p:cNvSpPr/>
          <p:nvPr/>
        </p:nvSpPr>
        <p:spPr>
          <a:xfrm>
            <a:off x="2087280" y="3895920"/>
            <a:ext cx="284400" cy="1097280"/>
          </a:xfrm>
          <a:prstGeom prst="line">
            <a:avLst/>
          </a:prstGeom>
          <a:ln w="19050">
            <a:solidFill>
              <a:srgbClr val="0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64" name="Straight Connector 11"/>
          <p:cNvSpPr/>
          <p:nvPr/>
        </p:nvSpPr>
        <p:spPr>
          <a:xfrm flipH="1">
            <a:off x="2607840" y="3863160"/>
            <a:ext cx="83160" cy="1130040"/>
          </a:xfrm>
          <a:prstGeom prst="line">
            <a:avLst/>
          </a:prstGeom>
          <a:ln w="19050">
            <a:solidFill>
              <a:srgbClr val="0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65" name="Rounded Rectangle 12"/>
          <p:cNvSpPr/>
          <p:nvPr/>
        </p:nvSpPr>
        <p:spPr>
          <a:xfrm>
            <a:off x="2371680" y="4875120"/>
            <a:ext cx="235800" cy="2358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166" name="Group 44"/>
          <p:cNvGrpSpPr/>
          <p:nvPr/>
        </p:nvGrpSpPr>
        <p:grpSpPr>
          <a:xfrm>
            <a:off x="2101680" y="3374280"/>
            <a:ext cx="589320" cy="589320"/>
            <a:chOff x="2101680" y="3374280"/>
            <a:chExt cx="589320" cy="589320"/>
          </a:xfrm>
        </p:grpSpPr>
        <p:sp>
          <p:nvSpPr>
            <p:cNvPr id="167" name="Rounded Rectangle 17"/>
            <p:cNvSpPr/>
            <p:nvPr/>
          </p:nvSpPr>
          <p:spPr>
            <a:xfrm>
              <a:off x="2101680" y="3374280"/>
              <a:ext cx="589320" cy="589320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68" name="楕円 23"/>
            <p:cNvSpPr/>
            <p:nvPr/>
          </p:nvSpPr>
          <p:spPr>
            <a:xfrm>
              <a:off x="2178720" y="3431520"/>
              <a:ext cx="117720" cy="117720"/>
            </a:xfrm>
            <a:prstGeom prst="ellipse">
              <a:avLst/>
            </a:prstGeom>
            <a:solidFill>
              <a:srgbClr val="ed7d31"/>
            </a:solidFill>
            <a:ln>
              <a:solidFill>
                <a:srgbClr val="af5c24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/>
          </p:style>
        </p:sp>
        <p:sp>
          <p:nvSpPr>
            <p:cNvPr id="169" name="楕円 23"/>
            <p:cNvSpPr/>
            <p:nvPr/>
          </p:nvSpPr>
          <p:spPr>
            <a:xfrm>
              <a:off x="2181960" y="3776760"/>
              <a:ext cx="117720" cy="117720"/>
            </a:xfrm>
            <a:prstGeom prst="ellipse">
              <a:avLst/>
            </a:prstGeom>
            <a:solidFill>
              <a:srgbClr val="ed7d31"/>
            </a:solidFill>
            <a:ln>
              <a:solidFill>
                <a:srgbClr val="af5c24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/>
          </p:style>
        </p:sp>
        <p:sp>
          <p:nvSpPr>
            <p:cNvPr id="170" name="楕円 23"/>
            <p:cNvSpPr/>
            <p:nvPr/>
          </p:nvSpPr>
          <p:spPr>
            <a:xfrm>
              <a:off x="2503080" y="3429360"/>
              <a:ext cx="117720" cy="117720"/>
            </a:xfrm>
            <a:prstGeom prst="ellipse">
              <a:avLst/>
            </a:prstGeom>
            <a:solidFill>
              <a:srgbClr val="ed7d31"/>
            </a:solidFill>
            <a:ln>
              <a:solidFill>
                <a:srgbClr val="af5c24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/>
          </p:style>
        </p:sp>
        <p:sp>
          <p:nvSpPr>
            <p:cNvPr id="171" name="楕円 23"/>
            <p:cNvSpPr/>
            <p:nvPr/>
          </p:nvSpPr>
          <p:spPr>
            <a:xfrm>
              <a:off x="2499120" y="3784320"/>
              <a:ext cx="117720" cy="117720"/>
            </a:xfrm>
            <a:prstGeom prst="ellipse">
              <a:avLst/>
            </a:prstGeom>
            <a:solidFill>
              <a:srgbClr val="ed7d31"/>
            </a:solidFill>
            <a:ln>
              <a:solidFill>
                <a:srgbClr val="af5c24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/>
          </p:style>
        </p:sp>
        <p:sp>
          <p:nvSpPr>
            <p:cNvPr id="172" name="直線矢印コネクタ 47"/>
            <p:cNvSpPr/>
            <p:nvPr/>
          </p:nvSpPr>
          <p:spPr>
            <a:xfrm flipV="1">
              <a:off x="2296800" y="3488760"/>
              <a:ext cx="205920" cy="14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50">
              <a:solidFill>
                <a:srgbClr val="000000">
                  <a:lumMod val="75000"/>
                  <a:lumOff val="25000"/>
                </a:srgbClr>
              </a:solidFill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73" name="直線矢印コネクタ 47"/>
            <p:cNvSpPr/>
            <p:nvPr/>
          </p:nvSpPr>
          <p:spPr>
            <a:xfrm flipH="1">
              <a:off x="2282040" y="3530520"/>
              <a:ext cx="237240" cy="2631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50">
              <a:solidFill>
                <a:srgbClr val="000000">
                  <a:lumMod val="75000"/>
                  <a:lumOff val="25000"/>
                </a:srgbClr>
              </a:solidFill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74" name="テキスト ボックス 38"/>
          <p:cNvSpPr/>
          <p:nvPr/>
        </p:nvSpPr>
        <p:spPr>
          <a:xfrm>
            <a:off x="11122560" y="5078520"/>
            <a:ext cx="92088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time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75" name="テキスト ボックス 42"/>
          <p:cNvSpPr/>
          <p:nvPr/>
        </p:nvSpPr>
        <p:spPr>
          <a:xfrm>
            <a:off x="405720" y="3399480"/>
            <a:ext cx="1252440" cy="91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Microbial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interaction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network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6" name="Rounded Rectangle 46"/>
          <p:cNvSpPr/>
          <p:nvPr/>
        </p:nvSpPr>
        <p:spPr>
          <a:xfrm>
            <a:off x="4966920" y="4886640"/>
            <a:ext cx="235800" cy="2358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7" name="Rounded Rectangle 47"/>
          <p:cNvSpPr/>
          <p:nvPr/>
        </p:nvSpPr>
        <p:spPr>
          <a:xfrm>
            <a:off x="6275520" y="4886640"/>
            <a:ext cx="235800" cy="2358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8" name="Rounded Rectangle 48"/>
          <p:cNvSpPr/>
          <p:nvPr/>
        </p:nvSpPr>
        <p:spPr>
          <a:xfrm>
            <a:off x="8780040" y="4886640"/>
            <a:ext cx="235800" cy="2358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9" name="Left Brace 50"/>
          <p:cNvSpPr/>
          <p:nvPr/>
        </p:nvSpPr>
        <p:spPr>
          <a:xfrm rot="16200000">
            <a:off x="5487480" y="1940760"/>
            <a:ext cx="461160" cy="6826680"/>
          </a:xfrm>
          <a:prstGeom prst="leftBrace">
            <a:avLst>
              <a:gd name="adj1" fmla="val 223382"/>
              <a:gd name="adj2" fmla="val 48469"/>
            </a:avLst>
          </a:prstGeom>
          <a:noFill/>
          <a:ln w="38100">
            <a:solidFill>
              <a:srgbClr val="000000">
                <a:lumMod val="50000"/>
                <a:lumOff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0" name="TextBox 51"/>
          <p:cNvSpPr/>
          <p:nvPr/>
        </p:nvSpPr>
        <p:spPr>
          <a:xfrm>
            <a:off x="1676520" y="5607720"/>
            <a:ext cx="8127360" cy="51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en-JP" sz="2800" spc="-1" strike="noStrike">
                <a:solidFill>
                  <a:srgbClr val="000000"/>
                </a:solidFill>
                <a:latin typeface="Arial"/>
              </a:rPr>
              <a:t>Same microbial interaction network at all times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81" name="Straight Connector 24"/>
          <p:cNvSpPr/>
          <p:nvPr/>
        </p:nvSpPr>
        <p:spPr>
          <a:xfrm flipV="1">
            <a:off x="1658160" y="3668760"/>
            <a:ext cx="443160" cy="192240"/>
          </a:xfrm>
          <a:prstGeom prst="line">
            <a:avLst/>
          </a:prstGeom>
          <a:ln w="19050">
            <a:solidFill>
              <a:srgbClr val="000000"/>
            </a:solidFill>
            <a:headEnd len="med" type="arrow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82" name="Straight Connector 34"/>
          <p:cNvSpPr/>
          <p:nvPr/>
        </p:nvSpPr>
        <p:spPr>
          <a:xfrm>
            <a:off x="1415880" y="3113280"/>
            <a:ext cx="762480" cy="376920"/>
          </a:xfrm>
          <a:prstGeom prst="line">
            <a:avLst/>
          </a:prstGeom>
          <a:ln w="19050">
            <a:solidFill>
              <a:srgbClr val="000000"/>
            </a:solidFill>
            <a:headEnd len="med" type="arrow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83" name="テキスト ボックス 42"/>
          <p:cNvSpPr/>
          <p:nvPr/>
        </p:nvSpPr>
        <p:spPr>
          <a:xfrm>
            <a:off x="405720" y="2928600"/>
            <a:ext cx="10101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Microbe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84" name="" descr="">
            <a:hlinkClick r:id="" action="ppaction://media"/>
          </p:cNvPr>
          <p:cNvPicPr/>
          <p:nvPr>
            <a:audioFile r:link="rId1"/>
            <p:extLst>
              <p:ext uri="{DAA4B4D4-6D71-4841-9C94-3DE7FCFB9230}">
                <p14:media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1226960" y="5892840"/>
            <a:ext cx="812520" cy="812520"/>
          </a:xfrm>
          <a:prstGeom prst="rect">
            <a:avLst/>
          </a:prstGeom>
          <a:ln w="0">
            <a:noFill/>
          </a:ln>
        </p:spPr>
      </p:pic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93517644-94CC-47E3-A226-B9AAD9571379}" type="slidenum">
              <a:t>7</a:t>
            </a:fld>
          </a:p>
        </p:txBody>
      </p:sp>
    </p:spTree>
  </p:cSld>
  <mc:AlternateContent>
    <mc:Choice Requires="p14">
      <p:transition spd="slow" advTm="42000" p14:dur="2000"/>
    </mc:Choice>
    <mc:Fallback>
      <p:transition spd="slow" advTm="42000"/>
    </mc:Fallback>
  </mc:AlternateContent>
  <p:timing>
    <p:tnLst>
      <p:par>
        <p:cTn id="53" dur="indefinite" restart="never" nodeType="tmRoot">
          <p:childTnLst>
            <p:seq>
              <p:cTn id="54" dur="indefinite" nodeType="mainSeq">
                <p:childTnLst>
                  <p:par>
                    <p:cTn id="55" fill="hold">
                      <p:stCondLst>
                        <p:cond delay="0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nodeType="after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8" dur="1" fill="hold"/>
                                        <p:tgtEl>
                                          <p:spTgt spid="18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audio isNarration="1">
              <p:cMediaNode showWhenStopped="0">
                <p:cTn>
                  <p:stCondLst>
                    <p:cond delay="indefinite"/>
                  </p:stCondLst>
                  <p:endCondLst>
                    <p:cond delay="0" evt="onStopAudio"/>
                  </p:endCondLst>
                </p:cTn>
                <p:tgtEl>
                  <p:spTgt spid="18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PlaceHolder 1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53712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191919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191919"/>
                </a:solidFill>
                <a:latin typeface="Arial"/>
                <a:ea typeface="Yu Gothic"/>
              </a:rPr>
              <a:t>Depending on the conditions of the environment, microbial interactions can change.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191919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191919"/>
                </a:solidFill>
                <a:latin typeface="Arial"/>
                <a:ea typeface="Yu Gothic"/>
              </a:rPr>
              <a:t>e.g., microbial interactions have been reported to differ in environments that contain different nutrients (</a:t>
            </a:r>
            <a:r>
              <a:rPr b="1" lang="en-US" sz="2400" spc="-1" strike="noStrike" u="sng">
                <a:solidFill>
                  <a:srgbClr val="808080"/>
                </a:solidFill>
                <a:uFillTx/>
                <a:latin typeface="Arial"/>
                <a:ea typeface="Yu Gothic"/>
                <a:hlinkClick r:id="rId1"/>
              </a:rPr>
              <a:t>Embree </a:t>
            </a:r>
            <a:r>
              <a:rPr b="1" i="1" lang="en-US" sz="2400" spc="-1" strike="noStrike" u="sng">
                <a:solidFill>
                  <a:srgbClr val="808080"/>
                </a:solidFill>
                <a:uFillTx/>
                <a:latin typeface="Arial"/>
                <a:ea typeface="Yu Gothic"/>
                <a:hlinkClick r:id="rId2"/>
              </a:rPr>
              <a:t>et al.</a:t>
            </a:r>
            <a:r>
              <a:rPr b="1" lang="en-US" sz="2400" spc="-1" strike="noStrike" u="sng">
                <a:solidFill>
                  <a:srgbClr val="808080"/>
                </a:solidFill>
                <a:uFillTx/>
                <a:latin typeface="Arial"/>
                <a:ea typeface="Yu Gothic"/>
                <a:hlinkClick r:id="rId3"/>
              </a:rPr>
              <a:t>, 2015</a:t>
            </a:r>
            <a:r>
              <a:rPr b="0" lang="en-US" sz="2400" spc="-1" strike="noStrike">
                <a:solidFill>
                  <a:srgbClr val="191919"/>
                </a:solidFill>
                <a:latin typeface="Arial"/>
                <a:ea typeface="Yu Gothic"/>
              </a:rPr>
              <a:t>). 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191919"/>
              </a:buClr>
              <a:buFont typeface="Arial"/>
              <a:buChar char="•"/>
            </a:pPr>
            <a:r>
              <a:rPr b="1" lang="en-US" sz="2800" spc="-1" strike="noStrike" u="sng">
                <a:solidFill>
                  <a:srgbClr val="191919"/>
                </a:solidFill>
                <a:uFillTx/>
                <a:latin typeface="Arial"/>
                <a:ea typeface="Yu Gothic"/>
              </a:rPr>
              <a:t>The inability to estimate time-varying microbial interactions is a critical limitation.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6" name="PlaceHolder 2"/>
          <p:cNvSpPr>
            <a:spLocks noGrp="1"/>
          </p:cNvSpPr>
          <p:nvPr>
            <p:ph type="title"/>
          </p:nvPr>
        </p:nvSpPr>
        <p:spPr>
          <a:xfrm>
            <a:off x="1338840" y="3600"/>
            <a:ext cx="10852560" cy="1325160"/>
          </a:xfrm>
          <a:prstGeom prst="rect">
            <a:avLst/>
          </a:prstGeom>
          <a:solidFill>
            <a:srgbClr val="911d22"/>
          </a:solidFill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JP" sz="4400" spc="-1" strike="noStrike">
                <a:solidFill>
                  <a:srgbClr val="ffffff"/>
                </a:solidFill>
                <a:latin typeface="Arial"/>
                <a:ea typeface="Yu Gothic"/>
              </a:rPr>
              <a:t>Aim of this study is to </a:t>
            </a:r>
            <a:r>
              <a:rPr b="0" lang="en-US" sz="4400" spc="-1" strike="noStrike">
                <a:solidFill>
                  <a:srgbClr val="ffffff"/>
                </a:solidFill>
                <a:latin typeface="Arial"/>
                <a:ea typeface="Yu Gothic"/>
              </a:rPr>
              <a:t>estimate time-varying microbial interactions.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187" name="Group 56"/>
          <p:cNvGrpSpPr/>
          <p:nvPr/>
        </p:nvGrpSpPr>
        <p:grpSpPr>
          <a:xfrm>
            <a:off x="2546280" y="2995920"/>
            <a:ext cx="7098840" cy="1659240"/>
            <a:chOff x="2546280" y="2995920"/>
            <a:chExt cx="7098840" cy="1659240"/>
          </a:xfrm>
        </p:grpSpPr>
        <p:grpSp>
          <p:nvGrpSpPr>
            <p:cNvPr id="188" name="Group 5"/>
            <p:cNvGrpSpPr/>
            <p:nvPr/>
          </p:nvGrpSpPr>
          <p:grpSpPr>
            <a:xfrm>
              <a:off x="4623120" y="3530880"/>
              <a:ext cx="589320" cy="589320"/>
              <a:chOff x="4623120" y="3530880"/>
              <a:chExt cx="589320" cy="589320"/>
            </a:xfrm>
          </p:grpSpPr>
          <p:sp>
            <p:nvSpPr>
              <p:cNvPr id="189" name="Rounded Rectangle 6"/>
              <p:cNvSpPr/>
              <p:nvPr/>
            </p:nvSpPr>
            <p:spPr>
              <a:xfrm>
                <a:off x="4623120" y="3530880"/>
                <a:ext cx="589320" cy="589320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90" name="楕円 23"/>
              <p:cNvSpPr/>
              <p:nvPr/>
            </p:nvSpPr>
            <p:spPr>
              <a:xfrm>
                <a:off x="4700160" y="3588120"/>
                <a:ext cx="117720" cy="117720"/>
              </a:xfrm>
              <a:prstGeom prst="ellipse">
                <a:avLst/>
              </a:prstGeom>
              <a:solidFill>
                <a:srgbClr val="ed7d31"/>
              </a:solidFill>
              <a:ln>
                <a:solidFill>
                  <a:srgbClr val="af5c24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/>
            </p:style>
          </p:sp>
          <p:sp>
            <p:nvSpPr>
              <p:cNvPr id="191" name="楕円 23"/>
              <p:cNvSpPr/>
              <p:nvPr/>
            </p:nvSpPr>
            <p:spPr>
              <a:xfrm>
                <a:off x="4703400" y="3933360"/>
                <a:ext cx="117720" cy="117720"/>
              </a:xfrm>
              <a:prstGeom prst="ellipse">
                <a:avLst/>
              </a:prstGeom>
              <a:solidFill>
                <a:srgbClr val="ed7d31"/>
              </a:solidFill>
              <a:ln>
                <a:solidFill>
                  <a:srgbClr val="af5c24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/>
            </p:style>
          </p:sp>
          <p:sp>
            <p:nvSpPr>
              <p:cNvPr id="192" name="楕円 23"/>
              <p:cNvSpPr/>
              <p:nvPr/>
            </p:nvSpPr>
            <p:spPr>
              <a:xfrm>
                <a:off x="5024520" y="3585960"/>
                <a:ext cx="117720" cy="117720"/>
              </a:xfrm>
              <a:prstGeom prst="ellipse">
                <a:avLst/>
              </a:prstGeom>
              <a:solidFill>
                <a:srgbClr val="ed7d31"/>
              </a:solidFill>
              <a:ln>
                <a:solidFill>
                  <a:srgbClr val="af5c24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/>
            </p:style>
          </p:sp>
          <p:sp>
            <p:nvSpPr>
              <p:cNvPr id="193" name="楕円 23"/>
              <p:cNvSpPr/>
              <p:nvPr/>
            </p:nvSpPr>
            <p:spPr>
              <a:xfrm>
                <a:off x="5020560" y="3940920"/>
                <a:ext cx="117720" cy="117720"/>
              </a:xfrm>
              <a:prstGeom prst="ellipse">
                <a:avLst/>
              </a:prstGeom>
              <a:solidFill>
                <a:srgbClr val="ed7d31"/>
              </a:solidFill>
              <a:ln>
                <a:solidFill>
                  <a:srgbClr val="af5c24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/>
            </p:style>
          </p:sp>
          <p:sp>
            <p:nvSpPr>
              <p:cNvPr id="194" name="直線矢印コネクタ 47"/>
              <p:cNvSpPr/>
              <p:nvPr/>
            </p:nvSpPr>
            <p:spPr>
              <a:xfrm flipV="1">
                <a:off x="4818240" y="3645360"/>
                <a:ext cx="205920" cy="144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50">
                <a:solidFill>
                  <a:srgbClr val="000000">
                    <a:lumMod val="75000"/>
                    <a:lumOff val="25000"/>
                  </a:srgbClr>
                </a:solidFill>
                <a:tailEnd len="med" type="triangle" w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95" name="直線矢印コネクタ 47"/>
              <p:cNvSpPr/>
              <p:nvPr/>
            </p:nvSpPr>
            <p:spPr>
              <a:xfrm flipH="1">
                <a:off x="4803480" y="3687120"/>
                <a:ext cx="237240" cy="26316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50">
                <a:solidFill>
                  <a:srgbClr val="000000">
                    <a:lumMod val="75000"/>
                    <a:lumOff val="25000"/>
                  </a:srgbClr>
                </a:solidFill>
                <a:tailEnd len="med" type="triangle" w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grpSp>
          <p:nvGrpSpPr>
            <p:cNvPr id="196" name="Group 32"/>
            <p:cNvGrpSpPr/>
            <p:nvPr/>
          </p:nvGrpSpPr>
          <p:grpSpPr>
            <a:xfrm>
              <a:off x="5681160" y="3530880"/>
              <a:ext cx="589320" cy="589320"/>
              <a:chOff x="5681160" y="3530880"/>
              <a:chExt cx="589320" cy="589320"/>
            </a:xfrm>
          </p:grpSpPr>
          <p:sp>
            <p:nvSpPr>
              <p:cNvPr id="197" name="Rounded Rectangle 33"/>
              <p:cNvSpPr/>
              <p:nvPr/>
            </p:nvSpPr>
            <p:spPr>
              <a:xfrm>
                <a:off x="5681160" y="3530880"/>
                <a:ext cx="589320" cy="589320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38100">
                <a:solidFill>
                  <a:srgbClr val="32549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98" name="楕円 23"/>
              <p:cNvSpPr/>
              <p:nvPr/>
            </p:nvSpPr>
            <p:spPr>
              <a:xfrm>
                <a:off x="5758200" y="3588120"/>
                <a:ext cx="117720" cy="117720"/>
              </a:xfrm>
              <a:prstGeom prst="ellipse">
                <a:avLst/>
              </a:prstGeom>
              <a:solidFill>
                <a:srgbClr val="ed7d31"/>
              </a:solidFill>
              <a:ln>
                <a:solidFill>
                  <a:srgbClr val="af5c24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/>
            </p:style>
          </p:sp>
          <p:sp>
            <p:nvSpPr>
              <p:cNvPr id="199" name="楕円 23"/>
              <p:cNvSpPr/>
              <p:nvPr/>
            </p:nvSpPr>
            <p:spPr>
              <a:xfrm>
                <a:off x="5761440" y="3933360"/>
                <a:ext cx="117720" cy="117720"/>
              </a:xfrm>
              <a:prstGeom prst="ellipse">
                <a:avLst/>
              </a:prstGeom>
              <a:solidFill>
                <a:srgbClr val="ed7d31"/>
              </a:solidFill>
              <a:ln>
                <a:solidFill>
                  <a:srgbClr val="af5c24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/>
            </p:style>
          </p:sp>
          <p:sp>
            <p:nvSpPr>
              <p:cNvPr id="200" name="楕円 23"/>
              <p:cNvSpPr/>
              <p:nvPr/>
            </p:nvSpPr>
            <p:spPr>
              <a:xfrm>
                <a:off x="6082560" y="3585960"/>
                <a:ext cx="117720" cy="117720"/>
              </a:xfrm>
              <a:prstGeom prst="ellipse">
                <a:avLst/>
              </a:prstGeom>
              <a:solidFill>
                <a:srgbClr val="ed7d31"/>
              </a:solidFill>
              <a:ln>
                <a:solidFill>
                  <a:srgbClr val="af5c24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/>
            </p:style>
          </p:sp>
          <p:sp>
            <p:nvSpPr>
              <p:cNvPr id="201" name="楕円 23"/>
              <p:cNvSpPr/>
              <p:nvPr/>
            </p:nvSpPr>
            <p:spPr>
              <a:xfrm>
                <a:off x="6078600" y="3932640"/>
                <a:ext cx="117720" cy="117720"/>
              </a:xfrm>
              <a:prstGeom prst="ellipse">
                <a:avLst/>
              </a:prstGeom>
              <a:solidFill>
                <a:srgbClr val="ed7d31"/>
              </a:solidFill>
              <a:ln>
                <a:solidFill>
                  <a:srgbClr val="af5c24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/>
            </p:style>
          </p:sp>
          <p:sp>
            <p:nvSpPr>
              <p:cNvPr id="202" name="直線矢印コネクタ 47"/>
              <p:cNvSpPr/>
              <p:nvPr/>
            </p:nvSpPr>
            <p:spPr>
              <a:xfrm flipV="1">
                <a:off x="5862240" y="3686400"/>
                <a:ext cx="237240" cy="26316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50">
                <a:solidFill>
                  <a:srgbClr val="000000">
                    <a:lumMod val="75000"/>
                    <a:lumOff val="25000"/>
                  </a:srgbClr>
                </a:solidFill>
                <a:tailEnd len="med" type="triangle" w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03" name="直線矢印コネクタ 47"/>
              <p:cNvSpPr/>
              <p:nvPr/>
            </p:nvSpPr>
            <p:spPr>
              <a:xfrm>
                <a:off x="5859000" y="3688920"/>
                <a:ext cx="236520" cy="26064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50">
                <a:solidFill>
                  <a:srgbClr val="000000">
                    <a:lumMod val="75000"/>
                    <a:lumOff val="25000"/>
                  </a:srgbClr>
                </a:solidFill>
                <a:tailEnd len="med" type="triangle" w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grpSp>
          <p:nvGrpSpPr>
            <p:cNvPr id="204" name="Group 40"/>
            <p:cNvGrpSpPr/>
            <p:nvPr/>
          </p:nvGrpSpPr>
          <p:grpSpPr>
            <a:xfrm>
              <a:off x="6739200" y="3530880"/>
              <a:ext cx="589320" cy="589320"/>
              <a:chOff x="6739200" y="3530880"/>
              <a:chExt cx="589320" cy="589320"/>
            </a:xfrm>
          </p:grpSpPr>
          <p:sp>
            <p:nvSpPr>
              <p:cNvPr id="205" name="Rounded Rectangle 41"/>
              <p:cNvSpPr/>
              <p:nvPr/>
            </p:nvSpPr>
            <p:spPr>
              <a:xfrm>
                <a:off x="6739200" y="3530880"/>
                <a:ext cx="589320" cy="589320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381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06" name="楕円 23"/>
              <p:cNvSpPr/>
              <p:nvPr/>
            </p:nvSpPr>
            <p:spPr>
              <a:xfrm>
                <a:off x="6816240" y="3588120"/>
                <a:ext cx="117720" cy="117720"/>
              </a:xfrm>
              <a:prstGeom prst="ellipse">
                <a:avLst/>
              </a:prstGeom>
              <a:solidFill>
                <a:srgbClr val="ed7d31"/>
              </a:solidFill>
              <a:ln>
                <a:solidFill>
                  <a:srgbClr val="af5c24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/>
            </p:style>
          </p:sp>
          <p:sp>
            <p:nvSpPr>
              <p:cNvPr id="207" name="楕円 23"/>
              <p:cNvSpPr/>
              <p:nvPr/>
            </p:nvSpPr>
            <p:spPr>
              <a:xfrm>
                <a:off x="6819480" y="3933360"/>
                <a:ext cx="117720" cy="117720"/>
              </a:xfrm>
              <a:prstGeom prst="ellipse">
                <a:avLst/>
              </a:prstGeom>
              <a:solidFill>
                <a:srgbClr val="ed7d31"/>
              </a:solidFill>
              <a:ln>
                <a:solidFill>
                  <a:srgbClr val="af5c24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/>
            </p:style>
          </p:sp>
          <p:sp>
            <p:nvSpPr>
              <p:cNvPr id="208" name="楕円 23"/>
              <p:cNvSpPr/>
              <p:nvPr/>
            </p:nvSpPr>
            <p:spPr>
              <a:xfrm>
                <a:off x="7140600" y="3585960"/>
                <a:ext cx="117720" cy="117720"/>
              </a:xfrm>
              <a:prstGeom prst="ellipse">
                <a:avLst/>
              </a:prstGeom>
              <a:solidFill>
                <a:srgbClr val="ed7d31"/>
              </a:solidFill>
              <a:ln>
                <a:solidFill>
                  <a:srgbClr val="af5c24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/>
            </p:style>
          </p:sp>
          <p:sp>
            <p:nvSpPr>
              <p:cNvPr id="209" name="楕円 23"/>
              <p:cNvSpPr/>
              <p:nvPr/>
            </p:nvSpPr>
            <p:spPr>
              <a:xfrm>
                <a:off x="7136640" y="3932640"/>
                <a:ext cx="117720" cy="117720"/>
              </a:xfrm>
              <a:prstGeom prst="ellipse">
                <a:avLst/>
              </a:prstGeom>
              <a:solidFill>
                <a:srgbClr val="ed7d31"/>
              </a:solidFill>
              <a:ln>
                <a:solidFill>
                  <a:srgbClr val="af5c24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/>
            </p:style>
          </p:sp>
          <p:sp>
            <p:nvSpPr>
              <p:cNvPr id="210" name="直線矢印コネクタ 47"/>
              <p:cNvSpPr/>
              <p:nvPr/>
            </p:nvSpPr>
            <p:spPr>
              <a:xfrm>
                <a:off x="6875280" y="3706200"/>
                <a:ext cx="2880" cy="22680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50">
                <a:solidFill>
                  <a:srgbClr val="000000">
                    <a:lumMod val="75000"/>
                    <a:lumOff val="25000"/>
                  </a:srgbClr>
                </a:solidFill>
                <a:tailEnd len="med" type="triangle" w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11" name="直線矢印コネクタ 47"/>
              <p:cNvSpPr/>
              <p:nvPr/>
            </p:nvSpPr>
            <p:spPr>
              <a:xfrm flipH="1">
                <a:off x="6937560" y="3991680"/>
                <a:ext cx="198720" cy="36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50">
                <a:solidFill>
                  <a:srgbClr val="000000">
                    <a:lumMod val="75000"/>
                    <a:lumOff val="25000"/>
                  </a:srgbClr>
                </a:solidFill>
                <a:tailEnd len="med" type="triangle" w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pic>
          <p:nvPicPr>
            <p:cNvPr id="212" name="Picture 55" descr=""/>
            <p:cNvPicPr/>
            <p:nvPr/>
          </p:nvPicPr>
          <p:blipFill>
            <a:blip r:embed="rId4"/>
            <a:stretch/>
          </p:blipFill>
          <p:spPr>
            <a:xfrm>
              <a:off x="2546280" y="2995920"/>
              <a:ext cx="7098840" cy="165924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213" name="TextBox 57"/>
          <p:cNvSpPr/>
          <p:nvPr/>
        </p:nvSpPr>
        <p:spPr>
          <a:xfrm>
            <a:off x="2748600" y="2714040"/>
            <a:ext cx="13204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JP" sz="1800" spc="-1" strike="noStrike">
                <a:solidFill>
                  <a:srgbClr val="c00000"/>
                </a:solidFill>
                <a:latin typeface="Arial"/>
              </a:rPr>
              <a:t>Condition1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14" name="TextBox 58"/>
          <p:cNvSpPr/>
          <p:nvPr/>
        </p:nvSpPr>
        <p:spPr>
          <a:xfrm>
            <a:off x="5435640" y="2709360"/>
            <a:ext cx="13204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JP" sz="1800" spc="-1" strike="noStrike">
                <a:solidFill>
                  <a:srgbClr val="2f518f"/>
                </a:solidFill>
                <a:latin typeface="Arial"/>
              </a:rPr>
              <a:t>Condition2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15" name="TextBox 59"/>
          <p:cNvSpPr/>
          <p:nvPr/>
        </p:nvSpPr>
        <p:spPr>
          <a:xfrm>
            <a:off x="8146440" y="2718360"/>
            <a:ext cx="13204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JP" sz="1800" spc="-1" strike="noStrike">
                <a:solidFill>
                  <a:srgbClr val="00b050"/>
                </a:solidFill>
                <a:latin typeface="Arial"/>
              </a:rPr>
              <a:t>Condition3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16" name="" descr="">
            <a:hlinkClick r:id="" action="ppaction://media"/>
          </p:cNvPr>
          <p:cNvPicPr/>
          <p:nvPr>
            <a:audioFile r:link="rId5"/>
            <p:extLst>
              <p:ext uri="{DAA4B4D4-6D71-4841-9C94-3DE7FCFB9230}">
                <p14:media r:embed="rId6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226960" y="5892840"/>
            <a:ext cx="812520" cy="812520"/>
          </a:xfrm>
          <a:prstGeom prst="rect">
            <a:avLst/>
          </a:prstGeom>
          <a:ln w="0">
            <a:noFill/>
          </a:ln>
        </p:spPr>
      </p:pic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10EDD723-3BE6-4B5F-9FFF-108669B23C7E}" type="slidenum">
              <a:t>8</a:t>
            </a:fld>
          </a:p>
        </p:txBody>
      </p:sp>
    </p:spTree>
  </p:cSld>
  <mc:AlternateContent>
    <mc:Choice Requires="p14">
      <p:transition spd="slow" advTm="29000" p14:dur="2000"/>
    </mc:Choice>
    <mc:Fallback>
      <p:transition spd="slow" advTm="29000"/>
    </mc:Fallback>
  </mc:AlternateContent>
  <p:timing>
    <p:tnLst>
      <p:par>
        <p:cTn id="59" dur="indefinite" restart="never" nodeType="tmRoot">
          <p:childTnLst>
            <p:seq>
              <p:cTn id="60" dur="indefinite" nodeType="mainSeq">
                <p:childTnLst>
                  <p:par>
                    <p:cTn id="61" fill="hold">
                      <p:stCondLst>
                        <p:cond delay="0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nodeType="after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4" dur="1" fill="hold"/>
                                        <p:tgtEl>
                                          <p:spTgt spid="2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audio isNarration="1">
              <p:cMediaNode showWhenStopped="0">
                <p:cTn>
                  <p:stCondLst>
                    <p:cond delay="indefinite"/>
                  </p:stCondLst>
                  <p:endCondLst>
                    <p:cond delay="0" evt="onStopAudio"/>
                  </p:endCondLst>
                </p:cTn>
                <p:tgtEl>
                  <p:spTgt spid="216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1"/>
          <p:cNvSpPr>
            <a:spLocks noGrp="1"/>
          </p:cNvSpPr>
          <p:nvPr>
            <p:ph type="title"/>
          </p:nvPr>
        </p:nvSpPr>
        <p:spPr>
          <a:xfrm>
            <a:off x="831960" y="3429000"/>
            <a:ext cx="10515240" cy="1133280"/>
          </a:xfrm>
          <a:prstGeom prst="rect">
            <a:avLst/>
          </a:prstGeom>
          <a:solidFill>
            <a:srgbClr val="911d22"/>
          </a:solidFill>
          <a:ln w="0">
            <a:noFill/>
          </a:ln>
        </p:spPr>
        <p:txBody>
          <a:bodyPr anchor="b">
            <a:noAutofit/>
          </a:bodyPr>
          <a:p>
            <a:pPr>
              <a:lnSpc>
                <a:spcPct val="90000"/>
              </a:lnSpc>
              <a:buNone/>
            </a:pPr>
            <a:r>
              <a:rPr b="0" lang="en-JP" sz="5400" spc="-1" strike="noStrike">
                <a:solidFill>
                  <a:srgbClr val="ffffff"/>
                </a:solidFill>
                <a:latin typeface="Arial"/>
                <a:ea typeface="Yu Gothic"/>
              </a:rPr>
              <a:t>Methods</a:t>
            </a:r>
            <a:endParaRPr b="0" lang="en-US" sz="5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8" name="PlaceHolder 2"/>
          <p:cNvSpPr>
            <a:spLocks noGrp="1"/>
          </p:cNvSpPr>
          <p:nvPr>
            <p:ph/>
          </p:nvPr>
        </p:nvSpPr>
        <p:spPr>
          <a:xfrm>
            <a:off x="831960" y="4589640"/>
            <a:ext cx="10515240" cy="14997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19" name="" descr="">
            <a:hlinkClick r:id="" action="ppaction://media"/>
          </p:cNvPr>
          <p:cNvPicPr/>
          <p:nvPr>
            <a:audioFile r:link="rId1"/>
            <p:extLst>
              <p:ext uri="{DAA4B4D4-6D71-4841-9C94-3DE7FCFB9230}">
                <p14:media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1226960" y="5892840"/>
            <a:ext cx="812520" cy="812520"/>
          </a:xfrm>
          <a:prstGeom prst="rect">
            <a:avLst/>
          </a:prstGeom>
          <a:ln w="0">
            <a:noFill/>
          </a:ln>
        </p:spPr>
      </p:pic>
      <p:sp>
        <p:nvSpPr>
          <p:cNvPr id="4" name="PlaceHolder 3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0046E00A-841D-48EB-8C40-32C8849BBB97}" type="slidenum">
              <a:t>9</a:t>
            </a:fld>
          </a:p>
        </p:txBody>
      </p:sp>
    </p:spTree>
  </p:cSld>
  <mc:AlternateContent>
    <mc:Choice Requires="p14">
      <p:transition spd="slow" advTm="3000" p14:dur="2000"/>
    </mc:Choice>
    <mc:Fallback>
      <p:transition spd="slow" advTm="3000"/>
    </mc:Fallback>
  </mc:AlternateContent>
  <p:timing>
    <p:tnLst>
      <p:par>
        <p:cTn id="65" dur="indefinite" restart="never" nodeType="tmRoot">
          <p:childTnLst>
            <p:seq>
              <p:cTn id="66" dur="indefinite" nodeType="mainSeq">
                <p:childTnLst>
                  <p:par>
                    <p:cTn id="67" fill="hold">
                      <p:stCondLst>
                        <p:cond delay="0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nodeType="after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70" dur="1" fill="hold"/>
                                        <p:tgtEl>
                                          <p:spTgt spid="2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audio isNarration="1">
              <p:cMediaNode showWhenStopped="0">
                <p:cTn>
                  <p:stCondLst>
                    <p:cond delay="indefinite"/>
                  </p:stCondLst>
                  <p:endCondLst>
                    <p:cond delay="0" evt="onStopAudio"/>
                  </p:endCondLst>
                </p:cTn>
                <p:tgtEl>
                  <p:spTgt spid="219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50997</TotalTime>
  <Application>LibreOffice/7.3.7.2$Linux_X86_64 LibreOffice_project/30$Build-2</Application>
  <AppVersion>15.0000</AppVersion>
  <Words>2352</Words>
  <Paragraphs>288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2017-04-06T04:44:47Z</dcterms:created>
  <dc:creator>Shion Hosoda</dc:creator>
  <dc:description/>
  <dc:language>en-US</dc:language>
  <cp:lastModifiedBy/>
  <dcterms:modified xsi:type="dcterms:W3CDTF">2024-12-17T14:26:21Z</dcterms:modified>
  <cp:revision>588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HiddenSlides">
    <vt:i4>3</vt:i4>
  </property>
  <property fmtid="{D5CDD505-2E9C-101B-9397-08002B2CF9AE}" pid="3" name="MMClips">
    <vt:i4>22</vt:i4>
  </property>
  <property fmtid="{D5CDD505-2E9C-101B-9397-08002B2CF9AE}" pid="4" name="Notes">
    <vt:i4>17</vt:i4>
  </property>
  <property fmtid="{D5CDD505-2E9C-101B-9397-08002B2CF9AE}" pid="5" name="PresentationFormat">
    <vt:lpwstr>Widescreen</vt:lpwstr>
  </property>
  <property fmtid="{D5CDD505-2E9C-101B-9397-08002B2CF9AE}" pid="6" name="Slides">
    <vt:i4>25</vt:i4>
  </property>
</Properties>
</file>